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07" r:id="rId3"/>
    <p:sldId id="308" r:id="rId4"/>
    <p:sldId id="260" r:id="rId5"/>
    <p:sldId id="314" r:id="rId6"/>
    <p:sldId id="313" r:id="rId7"/>
    <p:sldId id="312" r:id="rId8"/>
    <p:sldId id="311" r:id="rId9"/>
    <p:sldId id="316" r:id="rId10"/>
    <p:sldId id="315" r:id="rId11"/>
    <p:sldId id="310" r:id="rId12"/>
    <p:sldId id="309" r:id="rId13"/>
  </p:sldIdLst>
  <p:sldSz cx="100584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780" autoAdjust="0"/>
    <p:restoredTop sz="94660" autoAdjust="0"/>
  </p:normalViewPr>
  <p:slideViewPr>
    <p:cSldViewPr>
      <p:cViewPr varScale="1">
        <p:scale>
          <a:sx n="64" d="100"/>
          <a:sy n="64" d="100"/>
        </p:scale>
        <p:origin x="-1032" y="-68"/>
      </p:cViewPr>
      <p:guideLst>
        <p:guide orient="horz" pos="2160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4B1FF-F32D-4BA9-8444-B2076D6565D6}" type="datetimeFigureOut">
              <a:rPr lang="en-US" smtClean="0"/>
              <a:pPr/>
              <a:t>15-Sep-22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685800"/>
            <a:ext cx="5029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069ED-E8C9-462C-B99A-12A0CE95B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130429"/>
            <a:ext cx="854964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886200"/>
            <a:ext cx="704088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4FAF-5EE7-4E62-8977-C2BDEA0C9800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0824-BA15-49A9-9CC6-33B3E3DE0658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274642"/>
            <a:ext cx="226314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74642"/>
            <a:ext cx="66217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A43B-922F-4162-B2E2-68DFCB817C41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F227-248D-4963-99BB-700C4C3FB295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5" y="4406903"/>
            <a:ext cx="854964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5" y="2906716"/>
            <a:ext cx="854964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1579-A505-43A3-BF77-7B0637CA8DDC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600204"/>
            <a:ext cx="444246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600204"/>
            <a:ext cx="444246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FA65-A5E3-4488-861A-24253CE9BF3C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535113"/>
            <a:ext cx="444420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174875"/>
            <a:ext cx="444420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9" y="1535113"/>
            <a:ext cx="444595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9" y="2174875"/>
            <a:ext cx="444595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A9FEE-2738-4AB4-98CC-08290BDBA2BB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0905A-B11B-4A72-B2CE-087AEDA733D6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4456-9DBB-4D08-899D-BC1DAC502745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273050"/>
            <a:ext cx="330914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6" y="273054"/>
            <a:ext cx="562292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435103"/>
            <a:ext cx="330914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79D0B-4DA1-425D-A37D-F89B237EAD49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4800600"/>
            <a:ext cx="603504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12775"/>
            <a:ext cx="603504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5367338"/>
            <a:ext cx="603504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36CE-64FA-46EE-9395-90ED4C1DF39F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274638"/>
            <a:ext cx="90525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600204"/>
            <a:ext cx="90525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6356354"/>
            <a:ext cx="23469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4F296-D24D-4DC1-9DEB-EAC44D5F442C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6356354"/>
            <a:ext cx="3185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1" y="6356354"/>
            <a:ext cx="23469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E54C7-FAA8-46C1-A880-53547F979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asansaeedcontrol@gmail.com" TargetMode="External"/><Relationship Id="rId2" Type="http://schemas.openxmlformats.org/officeDocument/2006/relationships/hyperlink" Target="mailto:shasansaeed@yolasite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712" y="642923"/>
            <a:ext cx="9508397" cy="2214577"/>
          </a:xfrm>
        </p:spPr>
        <p:txBody>
          <a:bodyPr>
            <a:normAutofit/>
          </a:bodyPr>
          <a:lstStyle/>
          <a:p>
            <a:r>
              <a:rPr lang="en-I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CIRCUIT THEORY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dirty="0">
                <a:latin typeface="Times New Roman" pitchFamily="18" charset="0"/>
                <a:cs typeface="Times New Roman" pitchFamily="18" charset="0"/>
              </a:rPr>
            </a:br>
            <a:r>
              <a:rPr lang="en-IN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GRAPH THEORY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7204" y="2643182"/>
            <a:ext cx="9036906" cy="3714776"/>
          </a:xfrm>
        </p:spPr>
        <p:txBody>
          <a:bodyPr>
            <a:normAutofit/>
          </a:bodyPr>
          <a:lstStyle/>
          <a:p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Felix Titling" pitchFamily="82" charset="0"/>
                <a:cs typeface="Times New Roman" pitchFamily="18" charset="0"/>
              </a:rPr>
              <a:t>SYED HASAN SAEED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ED2-47B9-48F1-9DB9-2948CB58A633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12" y="357166"/>
            <a:ext cx="958698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F227-248D-4963-99BB-700C4C3FB295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5712" y="357167"/>
            <a:ext cx="9508397" cy="642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GRAPH THEORY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0044" y="1000108"/>
            <a:ext cx="91440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CONNECTED GRAPH: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at least one path along branches between every pair of nodes of a graph exists, it is called a connected graph.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DIRECTED OR ORIENTED GRAPH: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graph is said to be directed or oriented when all nodes and branches are numbered and directions are assigned to the branches by arrow.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SUB-GRAPH: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graph G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said to be sub-graph of a graph G if every node of G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a node of G and every branch of G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also a branch of G.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57234" y="4764856"/>
            <a:ext cx="2002129" cy="1021598"/>
            <a:chOff x="957234" y="4572008"/>
            <a:chExt cx="2002129" cy="1021598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957234" y="4572008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957366" y="4573873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>
              <a:off x="2458226" y="5091158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>
              <a:off x="1458094" y="5071280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959231" y="5592018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957234" y="4572008"/>
              <a:ext cx="1000132" cy="1000132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3670013" y="4816416"/>
            <a:ext cx="1001997" cy="1021598"/>
            <a:chOff x="3527137" y="4572009"/>
            <a:chExt cx="1001997" cy="1021598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3527137" y="4573874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>
              <a:off x="4027997" y="5091159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>
              <a:off x="3027865" y="5071281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529002" y="5592019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457828" y="4764579"/>
            <a:ext cx="2000264" cy="1000132"/>
            <a:chOff x="957234" y="4572008"/>
            <a:chExt cx="2000264" cy="1000132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957234" y="4572008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957366" y="4573873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>
              <a:off x="1458094" y="5071280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957234" y="4572008"/>
              <a:ext cx="1000132" cy="1000132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32"/>
          <p:cNvCxnSpPr/>
          <p:nvPr/>
        </p:nvCxnSpPr>
        <p:spPr>
          <a:xfrm rot="16200000" flipH="1">
            <a:off x="7958158" y="4770788"/>
            <a:ext cx="1000132" cy="1000132"/>
          </a:xfrm>
          <a:prstGeom prst="line">
            <a:avLst/>
          </a:prstGeom>
          <a:ln w="1587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772737" y="4356452"/>
            <a:ext cx="287617" cy="338554"/>
            <a:chOff x="8386786" y="4071942"/>
            <a:chExt cx="287617" cy="338554"/>
          </a:xfrm>
        </p:grpSpPr>
        <p:sp>
          <p:nvSpPr>
            <p:cNvPr id="35" name="TextBox 34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814490" y="4357694"/>
            <a:ext cx="287617" cy="338554"/>
            <a:chOff x="8386786" y="4071942"/>
            <a:chExt cx="287617" cy="338554"/>
          </a:xfrm>
        </p:grpSpPr>
        <p:sp>
          <p:nvSpPr>
            <p:cNvPr id="39" name="TextBox 38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804683" y="4389376"/>
            <a:ext cx="287617" cy="338554"/>
            <a:chOff x="8386786" y="4071942"/>
            <a:chExt cx="287617" cy="338554"/>
          </a:xfrm>
        </p:grpSpPr>
        <p:sp>
          <p:nvSpPr>
            <p:cNvPr id="42" name="TextBox 41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1802686" y="5836149"/>
            <a:ext cx="287617" cy="338554"/>
            <a:chOff x="8386786" y="4071942"/>
            <a:chExt cx="287617" cy="338554"/>
          </a:xfrm>
        </p:grpSpPr>
        <p:sp>
          <p:nvSpPr>
            <p:cNvPr id="45" name="TextBox 44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814622" y="5839879"/>
            <a:ext cx="287617" cy="338554"/>
            <a:chOff x="8386786" y="4071942"/>
            <a:chExt cx="287617" cy="338554"/>
          </a:xfrm>
        </p:grpSpPr>
        <p:sp>
          <p:nvSpPr>
            <p:cNvPr id="48" name="TextBox 47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547015" y="4404282"/>
            <a:ext cx="287617" cy="338554"/>
            <a:chOff x="8386786" y="4071942"/>
            <a:chExt cx="287617" cy="338554"/>
          </a:xfrm>
        </p:grpSpPr>
        <p:sp>
          <p:nvSpPr>
            <p:cNvPr id="64" name="TextBox 63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527269" y="4426025"/>
            <a:ext cx="287617" cy="338554"/>
            <a:chOff x="8386786" y="4071942"/>
            <a:chExt cx="287617" cy="338554"/>
          </a:xfrm>
        </p:grpSpPr>
        <p:sp>
          <p:nvSpPr>
            <p:cNvPr id="67" name="TextBox 66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3535211" y="5882737"/>
            <a:ext cx="287617" cy="338554"/>
            <a:chOff x="8386786" y="4071942"/>
            <a:chExt cx="287617" cy="338554"/>
          </a:xfrm>
        </p:grpSpPr>
        <p:sp>
          <p:nvSpPr>
            <p:cNvPr id="70" name="TextBox 69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4547147" y="5886467"/>
            <a:ext cx="287617" cy="338554"/>
            <a:chOff x="8386786" y="4071942"/>
            <a:chExt cx="287617" cy="338554"/>
          </a:xfrm>
        </p:grpSpPr>
        <p:sp>
          <p:nvSpPr>
            <p:cNvPr id="73" name="TextBox 72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295074" y="4355829"/>
            <a:ext cx="287617" cy="338554"/>
            <a:chOff x="8386786" y="4071942"/>
            <a:chExt cx="287617" cy="338554"/>
          </a:xfrm>
        </p:grpSpPr>
        <p:sp>
          <p:nvSpPr>
            <p:cNvPr id="76" name="TextBox 75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336827" y="4357071"/>
            <a:ext cx="287617" cy="338554"/>
            <a:chOff x="8386786" y="4071942"/>
            <a:chExt cx="287617" cy="338554"/>
          </a:xfrm>
        </p:grpSpPr>
        <p:sp>
          <p:nvSpPr>
            <p:cNvPr id="79" name="TextBox 78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6325023" y="5835526"/>
            <a:ext cx="287617" cy="338554"/>
            <a:chOff x="8386786" y="4071942"/>
            <a:chExt cx="287617" cy="338554"/>
          </a:xfrm>
        </p:grpSpPr>
        <p:sp>
          <p:nvSpPr>
            <p:cNvPr id="82" name="TextBox 81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7783600" y="4357694"/>
            <a:ext cx="287617" cy="338554"/>
            <a:chOff x="8386786" y="4071942"/>
            <a:chExt cx="287617" cy="338554"/>
          </a:xfrm>
        </p:grpSpPr>
        <p:sp>
          <p:nvSpPr>
            <p:cNvPr id="85" name="TextBox 84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" name="Oval 85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8813549" y="5837391"/>
            <a:ext cx="287617" cy="338554"/>
            <a:chOff x="8386786" y="4071942"/>
            <a:chExt cx="287617" cy="338554"/>
          </a:xfrm>
        </p:grpSpPr>
        <p:sp>
          <p:nvSpPr>
            <p:cNvPr id="88" name="TextBox 87"/>
            <p:cNvSpPr txBox="1"/>
            <p:nvPr/>
          </p:nvSpPr>
          <p:spPr>
            <a:xfrm>
              <a:off x="8386786" y="4071942"/>
              <a:ext cx="285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8388651" y="4101759"/>
              <a:ext cx="285752" cy="2857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1314424" y="4407389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314556" y="4429132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671746" y="5091952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2314556" y="5429264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671614" y="5000636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167818" y="5173329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4039007" y="4502020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396197" y="5184718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039007" y="5522030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396065" y="5093402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886456" y="4429132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243646" y="5022379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5739850" y="5195072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6896527" y="4458949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8172472" y="5143512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7815282" y="56435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886588" y="54292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814886" y="54292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028672" y="570287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12" y="357166"/>
            <a:ext cx="958698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F227-248D-4963-99BB-700C4C3FB295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5712" y="357167"/>
            <a:ext cx="9508397" cy="642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GRAPH THEORY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8606" y="1071546"/>
            <a:ext cx="9144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PATH: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oriented sequence of branches traversing from one node to another node is called the path in a graph.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693225" y="2214554"/>
            <a:ext cx="5343567" cy="2174199"/>
            <a:chOff x="693225" y="2214554"/>
            <a:chExt cx="5343567" cy="2174199"/>
          </a:xfrm>
        </p:grpSpPr>
        <p:grpSp>
          <p:nvGrpSpPr>
            <p:cNvPr id="9" name="Group 8"/>
            <p:cNvGrpSpPr/>
            <p:nvPr/>
          </p:nvGrpSpPr>
          <p:grpSpPr>
            <a:xfrm>
              <a:off x="1053058" y="2214554"/>
              <a:ext cx="1833001" cy="1785950"/>
              <a:chOff x="6876661" y="2422849"/>
              <a:chExt cx="2010191" cy="2078515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6886588" y="3143248"/>
                <a:ext cx="1071570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958158" y="3143248"/>
                <a:ext cx="928694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5400000">
                <a:off x="7279497" y="3821909"/>
                <a:ext cx="1357322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6200000" flipH="1">
                <a:off x="6743712" y="3286124"/>
                <a:ext cx="1357322" cy="107157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 flipH="1" flipV="1">
                <a:off x="7743844" y="3357562"/>
                <a:ext cx="1357322" cy="928694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Freeform 14"/>
              <p:cNvSpPr/>
              <p:nvPr/>
            </p:nvSpPr>
            <p:spPr>
              <a:xfrm>
                <a:off x="6876661" y="2422849"/>
                <a:ext cx="1996751" cy="721567"/>
              </a:xfrm>
              <a:custGeom>
                <a:avLst/>
                <a:gdLst>
                  <a:gd name="connsiteX0" fmla="*/ 0 w 1996751"/>
                  <a:gd name="connsiteY0" fmla="*/ 721567 h 721567"/>
                  <a:gd name="connsiteX1" fmla="*/ 970384 w 1996751"/>
                  <a:gd name="connsiteY1" fmla="*/ 3110 h 721567"/>
                  <a:gd name="connsiteX2" fmla="*/ 1996751 w 1996751"/>
                  <a:gd name="connsiteY2" fmla="*/ 702906 h 7215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996751" h="721567">
                    <a:moveTo>
                      <a:pt x="0" y="721567"/>
                    </a:moveTo>
                    <a:cubicBezTo>
                      <a:pt x="318796" y="363893"/>
                      <a:pt x="637592" y="6220"/>
                      <a:pt x="970384" y="3110"/>
                    </a:cubicBezTo>
                    <a:cubicBezTo>
                      <a:pt x="1303176" y="0"/>
                      <a:pt x="1649963" y="351453"/>
                      <a:pt x="1996751" y="702906"/>
                    </a:cubicBezTo>
                  </a:path>
                </a:pathLst>
              </a:cu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693225" y="2595352"/>
              <a:ext cx="287617" cy="338554"/>
              <a:chOff x="8386786" y="4071942"/>
              <a:chExt cx="287617" cy="338554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8386786" y="4071942"/>
                <a:ext cx="2857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8388651" y="4101759"/>
                <a:ext cx="285752" cy="28575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1884063" y="2438807"/>
              <a:ext cx="287617" cy="338554"/>
              <a:chOff x="8386786" y="4071942"/>
              <a:chExt cx="287617" cy="338554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8386786" y="4071942"/>
                <a:ext cx="2857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8388651" y="4101759"/>
                <a:ext cx="285752" cy="28575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2953768" y="2628276"/>
              <a:ext cx="287617" cy="338554"/>
              <a:chOff x="8386786" y="4071942"/>
              <a:chExt cx="287617" cy="338554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8386786" y="4071942"/>
                <a:ext cx="2857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8388651" y="4101759"/>
                <a:ext cx="285752" cy="28575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1885928" y="4050199"/>
              <a:ext cx="287617" cy="338554"/>
              <a:chOff x="8386786" y="4071942"/>
              <a:chExt cx="287617" cy="338554"/>
            </a:xfrm>
          </p:grpSpPr>
          <p:sp>
            <p:nvSpPr>
              <p:cNvPr id="30" name="TextBox 29"/>
              <p:cNvSpPr txBox="1"/>
              <p:nvPr/>
            </p:nvSpPr>
            <p:spPr>
              <a:xfrm>
                <a:off x="8386786" y="4071942"/>
                <a:ext cx="2857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8388651" y="4101759"/>
                <a:ext cx="285752" cy="28575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3766924" y="2434463"/>
              <a:ext cx="287617" cy="338554"/>
              <a:chOff x="8386786" y="4071942"/>
              <a:chExt cx="287617" cy="338554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8386786" y="4071942"/>
                <a:ext cx="2857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8388651" y="4101759"/>
                <a:ext cx="285752" cy="28575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4816751" y="2387247"/>
              <a:ext cx="287617" cy="338554"/>
              <a:chOff x="8386786" y="4071942"/>
              <a:chExt cx="287617" cy="338554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8386786" y="4071942"/>
                <a:ext cx="2857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8388651" y="4101759"/>
                <a:ext cx="285752" cy="28575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5749175" y="2428868"/>
              <a:ext cx="287617" cy="338554"/>
              <a:chOff x="8386786" y="4071942"/>
              <a:chExt cx="287617" cy="338554"/>
            </a:xfrm>
          </p:grpSpPr>
          <p:sp>
            <p:nvSpPr>
              <p:cNvPr id="39" name="TextBox 38"/>
              <p:cNvSpPr txBox="1"/>
              <p:nvPr/>
            </p:nvSpPr>
            <p:spPr>
              <a:xfrm>
                <a:off x="8386786" y="4071942"/>
                <a:ext cx="2857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8388651" y="4101759"/>
                <a:ext cx="285752" cy="28575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4820481" y="4028456"/>
              <a:ext cx="287617" cy="338554"/>
              <a:chOff x="8386786" y="4071942"/>
              <a:chExt cx="287617" cy="338554"/>
            </a:xfrm>
          </p:grpSpPr>
          <p:sp>
            <p:nvSpPr>
              <p:cNvPr id="42" name="TextBox 41"/>
              <p:cNvSpPr txBox="1"/>
              <p:nvPr/>
            </p:nvSpPr>
            <p:spPr>
              <a:xfrm>
                <a:off x="8386786" y="4071942"/>
                <a:ext cx="2857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8388651" y="4101759"/>
                <a:ext cx="285752" cy="28575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1457300" y="2500306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314556" y="2500306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251060" y="3307867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028804" y="3000372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425750" y="3357562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314820" y="2500306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660206" y="3206612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457828" y="3214686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3991069" y="2833552"/>
              <a:ext cx="1823949" cy="1166952"/>
              <a:chOff x="6886588" y="3143248"/>
              <a:chExt cx="2000264" cy="1358116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6886588" y="3143248"/>
                <a:ext cx="1071570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rot="5400000">
                <a:off x="7279497" y="3821909"/>
                <a:ext cx="1357322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 flipH="1" flipV="1">
                <a:off x="7743844" y="3357562"/>
                <a:ext cx="1357322" cy="928694"/>
              </a:xfrm>
              <a:prstGeom prst="line">
                <a:avLst/>
              </a:prstGeom>
              <a:ln w="15875">
                <a:solidFill>
                  <a:schemeClr val="tx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TextBox 60"/>
          <p:cNvSpPr txBox="1"/>
          <p:nvPr/>
        </p:nvSpPr>
        <p:spPr>
          <a:xfrm>
            <a:off x="4600572" y="4429132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85730" y="4857760"/>
            <a:ext cx="9358378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Branches 1, 4,3 together with nodes 1, 2, 3 &amp; 3 form a path.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nodes in the path other terminal nodes are called internal nodes. 2 and 4 are the internal nodes.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12" y="357166"/>
            <a:ext cx="958698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 YOU</a:t>
            </a: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  <a:hlinkClick r:id="rId2"/>
              </a:rPr>
              <a:t>shasansaeed@yolasite.com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hasansaeed872726549.wordpress.com</a:t>
            </a:r>
          </a:p>
          <a:p>
            <a:pPr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saeed.moodlecloud.com</a:t>
            </a:r>
          </a:p>
          <a:p>
            <a:pPr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syedhasansaeed.gnomio.com</a:t>
            </a: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F227-248D-4963-99BB-700C4C3FB295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29" y="571480"/>
            <a:ext cx="9744143" cy="56436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REFERENCE BOOKS</a:t>
            </a: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Introductory Circuit Analysis, Robert L.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Boylested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Pearson Education, Prentice Hall.</a:t>
            </a:r>
          </a:p>
          <a:p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Networks And Systems, Ashfaq Husain, Khanna Book Publishing Co (P) Ltd. Delhi.</a:t>
            </a:r>
          </a:p>
          <a:p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Networks And Systems, A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Sudhakr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Shyammohan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Palli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Tata McGraw Hill, New Delhi.</a:t>
            </a:r>
          </a:p>
          <a:p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Network Analysis, M.E. Van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Valkenburg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PHI Learning Private limited, New Delhi.</a:t>
            </a:r>
          </a:p>
          <a:p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Circuit Analysis Principle and Applications, Allan H. Robbins &amp;Wilhelm C. Miller, DELMAR CENGAGE Learning, Indian Reprint.</a:t>
            </a:r>
          </a:p>
          <a:p>
            <a:pPr algn="ctr">
              <a:buNone/>
            </a:pP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DD9A-2870-457E-9BC4-B781EC95764D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B804-655C-4897-A9A8-35B75A326C3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712" y="357167"/>
            <a:ext cx="9508397" cy="642941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GRAPH THEORY</a:t>
            </a:r>
            <a:endParaRPr lang="en-US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7204" y="2643182"/>
            <a:ext cx="9036906" cy="3714776"/>
          </a:xfrm>
        </p:spPr>
        <p:txBody>
          <a:bodyPr>
            <a:normAutofit/>
          </a:bodyPr>
          <a:lstStyle/>
          <a:p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8ED2-47B9-48F1-9DB9-2948CB58A633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8606" y="1071546"/>
            <a:ext cx="907262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BRANCH: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 branch is line segment which represents a network element of combination of elements connected between two points. A line segment together with its two distinct end points is called a branch. A branch some times also called an edge.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1600176" y="3500438"/>
            <a:ext cx="1714512" cy="858844"/>
            <a:chOff x="1600176" y="3500438"/>
            <a:chExt cx="1714512" cy="858844"/>
          </a:xfrm>
        </p:grpSpPr>
        <p:grpSp>
          <p:nvGrpSpPr>
            <p:cNvPr id="42010" name="Group 26"/>
            <p:cNvGrpSpPr>
              <a:grpSpLocks/>
            </p:cNvGrpSpPr>
            <p:nvPr/>
          </p:nvGrpSpPr>
          <p:grpSpPr bwMode="auto">
            <a:xfrm>
              <a:off x="1615676" y="3500438"/>
              <a:ext cx="1636486" cy="284162"/>
              <a:chOff x="464" y="2700"/>
              <a:chExt cx="9847" cy="1440"/>
            </a:xfrm>
          </p:grpSpPr>
          <p:cxnSp>
            <p:nvCxnSpPr>
              <p:cNvPr id="42011" name="AutoShape 27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2012" name="AutoShape 28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2013" name="AutoShape 29"/>
              <p:cNvCxnSpPr>
                <a:cxnSpLocks noChangeShapeType="1"/>
              </p:cNvCxnSpPr>
              <p:nvPr/>
            </p:nvCxnSpPr>
            <p:spPr bwMode="auto">
              <a:xfrm flipV="1">
                <a:off x="432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2014" name="AutoShape 30"/>
              <p:cNvCxnSpPr>
                <a:cxnSpLocks noChangeShapeType="1"/>
              </p:cNvCxnSpPr>
              <p:nvPr/>
            </p:nvCxnSpPr>
            <p:spPr bwMode="auto">
              <a:xfrm flipH="1" flipV="1">
                <a:off x="504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2015" name="AutoShape 31"/>
              <p:cNvCxnSpPr>
                <a:cxnSpLocks noChangeShapeType="1"/>
              </p:cNvCxnSpPr>
              <p:nvPr/>
            </p:nvCxnSpPr>
            <p:spPr bwMode="auto">
              <a:xfrm flipH="1">
                <a:off x="576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2016" name="AutoShape 32"/>
              <p:cNvCxnSpPr>
                <a:cxnSpLocks noChangeShapeType="1"/>
              </p:cNvCxnSpPr>
              <p:nvPr/>
            </p:nvCxnSpPr>
            <p:spPr bwMode="auto">
              <a:xfrm flipH="1" flipV="1">
                <a:off x="648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2017" name="AutoShape 33"/>
              <p:cNvCxnSpPr>
                <a:cxnSpLocks noChangeShapeType="1"/>
              </p:cNvCxnSpPr>
              <p:nvPr/>
            </p:nvCxnSpPr>
            <p:spPr bwMode="auto">
              <a:xfrm>
                <a:off x="2520" y="3420"/>
                <a:ext cx="72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2018" name="AutoShape 34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2019" name="AutoShape 35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2020" name="AutoShape 36"/>
              <p:cNvCxnSpPr>
                <a:cxnSpLocks noChangeShapeType="1"/>
              </p:cNvCxnSpPr>
              <p:nvPr/>
            </p:nvCxnSpPr>
            <p:spPr bwMode="auto">
              <a:xfrm>
                <a:off x="464" y="3420"/>
                <a:ext cx="2751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 type="oval"/>
                <a:tailEnd/>
              </a:ln>
            </p:spPr>
          </p:cxnSp>
          <p:cxnSp>
            <p:nvCxnSpPr>
              <p:cNvPr id="42021" name="AutoShape 37"/>
              <p:cNvCxnSpPr>
                <a:cxnSpLocks noChangeShapeType="1"/>
              </p:cNvCxnSpPr>
              <p:nvPr/>
            </p:nvCxnSpPr>
            <p:spPr bwMode="auto">
              <a:xfrm flipV="1">
                <a:off x="7200" y="342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2022" name="AutoShape 38"/>
              <p:cNvCxnSpPr>
                <a:cxnSpLocks noChangeShapeType="1"/>
              </p:cNvCxnSpPr>
              <p:nvPr/>
            </p:nvCxnSpPr>
            <p:spPr bwMode="auto">
              <a:xfrm>
                <a:off x="7560" y="3420"/>
                <a:ext cx="2751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oval"/>
              </a:ln>
            </p:spPr>
          </p:cxnSp>
        </p:grpSp>
        <p:cxnSp>
          <p:nvCxnSpPr>
            <p:cNvPr id="47" name="Straight Connector 46"/>
            <p:cNvCxnSpPr/>
            <p:nvPr/>
          </p:nvCxnSpPr>
          <p:spPr>
            <a:xfrm>
              <a:off x="1600176" y="4357694"/>
              <a:ext cx="171451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4743448" y="3183483"/>
            <a:ext cx="3286148" cy="1212856"/>
            <a:chOff x="4243382" y="3286124"/>
            <a:chExt cx="3286148" cy="1212856"/>
          </a:xfrm>
        </p:grpSpPr>
        <p:grpSp>
          <p:nvGrpSpPr>
            <p:cNvPr id="41986" name="Group 2"/>
            <p:cNvGrpSpPr>
              <a:grpSpLocks/>
            </p:cNvGrpSpPr>
            <p:nvPr/>
          </p:nvGrpSpPr>
          <p:grpSpPr bwMode="auto">
            <a:xfrm>
              <a:off x="5038481" y="3286124"/>
              <a:ext cx="1728079" cy="365760"/>
              <a:chOff x="-1280" y="10440"/>
              <a:chExt cx="15641" cy="2347"/>
            </a:xfrm>
          </p:grpSpPr>
          <p:grpSp>
            <p:nvGrpSpPr>
              <p:cNvPr id="41987" name="Group 3"/>
              <p:cNvGrpSpPr>
                <a:grpSpLocks/>
              </p:cNvGrpSpPr>
              <p:nvPr/>
            </p:nvGrpSpPr>
            <p:grpSpPr bwMode="auto">
              <a:xfrm rot="16200000">
                <a:off x="3685" y="10164"/>
                <a:ext cx="1260" cy="1811"/>
                <a:chOff x="5220" y="9900"/>
                <a:chExt cx="900" cy="2160"/>
              </a:xfrm>
            </p:grpSpPr>
            <p:sp>
              <p:nvSpPr>
                <p:cNvPr id="41988" name="Arc 4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989" name="Arc 5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990" name="Group 6"/>
              <p:cNvGrpSpPr>
                <a:grpSpLocks/>
              </p:cNvGrpSpPr>
              <p:nvPr/>
            </p:nvGrpSpPr>
            <p:grpSpPr bwMode="auto">
              <a:xfrm rot="16200000">
                <a:off x="5040" y="9720"/>
                <a:ext cx="1260" cy="2700"/>
                <a:chOff x="5220" y="9900"/>
                <a:chExt cx="900" cy="2160"/>
              </a:xfrm>
            </p:grpSpPr>
            <p:sp>
              <p:nvSpPr>
                <p:cNvPr id="41991" name="Arc 7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992" name="Arc 8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993" name="Group 9"/>
              <p:cNvGrpSpPr>
                <a:grpSpLocks/>
              </p:cNvGrpSpPr>
              <p:nvPr/>
            </p:nvGrpSpPr>
            <p:grpSpPr bwMode="auto">
              <a:xfrm rot="16200000">
                <a:off x="6840" y="9720"/>
                <a:ext cx="1260" cy="2700"/>
                <a:chOff x="5220" y="9900"/>
                <a:chExt cx="900" cy="2160"/>
              </a:xfrm>
            </p:grpSpPr>
            <p:sp>
              <p:nvSpPr>
                <p:cNvPr id="41994" name="Arc 10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995" name="Arc 11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996" name="Group 12"/>
              <p:cNvGrpSpPr>
                <a:grpSpLocks/>
              </p:cNvGrpSpPr>
              <p:nvPr/>
            </p:nvGrpSpPr>
            <p:grpSpPr bwMode="auto">
              <a:xfrm rot="16200000">
                <a:off x="8191" y="10169"/>
                <a:ext cx="1257" cy="1800"/>
                <a:chOff x="5220" y="9900"/>
                <a:chExt cx="900" cy="2160"/>
              </a:xfrm>
            </p:grpSpPr>
            <p:sp>
              <p:nvSpPr>
                <p:cNvPr id="41997" name="Arc 13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998" name="Arc 14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41999" name="AutoShape 15"/>
              <p:cNvCxnSpPr>
                <a:cxnSpLocks noChangeShapeType="1"/>
              </p:cNvCxnSpPr>
              <p:nvPr/>
            </p:nvCxnSpPr>
            <p:spPr bwMode="auto">
              <a:xfrm flipH="1">
                <a:off x="-1280" y="11704"/>
                <a:ext cx="4641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 type="none"/>
                <a:tailEnd type="oval"/>
              </a:ln>
            </p:spPr>
          </p:cxnSp>
          <p:cxnSp>
            <p:nvCxnSpPr>
              <p:cNvPr id="42000" name="AutoShape 16"/>
              <p:cNvCxnSpPr>
                <a:cxnSpLocks noChangeShapeType="1"/>
              </p:cNvCxnSpPr>
              <p:nvPr/>
            </p:nvCxnSpPr>
            <p:spPr bwMode="auto">
              <a:xfrm flipH="1">
                <a:off x="9720" y="11699"/>
                <a:ext cx="4641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 type="oval"/>
                <a:tailEnd/>
              </a:ln>
            </p:spPr>
          </p:cxnSp>
          <p:grpSp>
            <p:nvGrpSpPr>
              <p:cNvPr id="42001" name="Group 17"/>
              <p:cNvGrpSpPr>
                <a:grpSpLocks/>
              </p:cNvGrpSpPr>
              <p:nvPr/>
            </p:nvGrpSpPr>
            <p:grpSpPr bwMode="auto">
              <a:xfrm rot="5400000">
                <a:off x="4231" y="11786"/>
                <a:ext cx="1079" cy="901"/>
                <a:chOff x="5220" y="9900"/>
                <a:chExt cx="900" cy="2160"/>
              </a:xfrm>
            </p:grpSpPr>
            <p:sp>
              <p:nvSpPr>
                <p:cNvPr id="42002" name="Arc 18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003" name="Arc 19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2004" name="Group 20"/>
              <p:cNvGrpSpPr>
                <a:grpSpLocks/>
              </p:cNvGrpSpPr>
              <p:nvPr/>
            </p:nvGrpSpPr>
            <p:grpSpPr bwMode="auto">
              <a:xfrm rot="5400000">
                <a:off x="6031" y="11789"/>
                <a:ext cx="1079" cy="901"/>
                <a:chOff x="5220" y="9900"/>
                <a:chExt cx="900" cy="2160"/>
              </a:xfrm>
            </p:grpSpPr>
            <p:sp>
              <p:nvSpPr>
                <p:cNvPr id="42005" name="Arc 21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006" name="Arc 22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2007" name="Group 23"/>
              <p:cNvGrpSpPr>
                <a:grpSpLocks/>
              </p:cNvGrpSpPr>
              <p:nvPr/>
            </p:nvGrpSpPr>
            <p:grpSpPr bwMode="auto">
              <a:xfrm rot="5400000">
                <a:off x="7831" y="11797"/>
                <a:ext cx="1079" cy="901"/>
                <a:chOff x="5220" y="9900"/>
                <a:chExt cx="900" cy="2160"/>
              </a:xfrm>
            </p:grpSpPr>
            <p:sp>
              <p:nvSpPr>
                <p:cNvPr id="42008" name="Arc 24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009" name="Arc 25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 type="none"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48" name="Group 26"/>
            <p:cNvGrpSpPr>
              <a:grpSpLocks/>
            </p:cNvGrpSpPr>
            <p:nvPr/>
          </p:nvGrpSpPr>
          <p:grpSpPr bwMode="auto">
            <a:xfrm>
              <a:off x="5029200" y="4214818"/>
              <a:ext cx="1737360" cy="284162"/>
              <a:chOff x="464" y="2700"/>
              <a:chExt cx="9847" cy="1440"/>
            </a:xfrm>
          </p:grpSpPr>
          <p:cxnSp>
            <p:nvCxnSpPr>
              <p:cNvPr id="49" name="AutoShape 27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0" name="AutoShape 28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1" name="AutoShape 29"/>
              <p:cNvCxnSpPr>
                <a:cxnSpLocks noChangeShapeType="1"/>
              </p:cNvCxnSpPr>
              <p:nvPr/>
            </p:nvCxnSpPr>
            <p:spPr bwMode="auto">
              <a:xfrm flipV="1">
                <a:off x="432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2" name="AutoShape 30"/>
              <p:cNvCxnSpPr>
                <a:cxnSpLocks noChangeShapeType="1"/>
              </p:cNvCxnSpPr>
              <p:nvPr/>
            </p:nvCxnSpPr>
            <p:spPr bwMode="auto">
              <a:xfrm flipH="1" flipV="1">
                <a:off x="504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3" name="AutoShape 31"/>
              <p:cNvCxnSpPr>
                <a:cxnSpLocks noChangeShapeType="1"/>
              </p:cNvCxnSpPr>
              <p:nvPr/>
            </p:nvCxnSpPr>
            <p:spPr bwMode="auto">
              <a:xfrm flipH="1">
                <a:off x="576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4" name="AutoShape 32"/>
              <p:cNvCxnSpPr>
                <a:cxnSpLocks noChangeShapeType="1"/>
              </p:cNvCxnSpPr>
              <p:nvPr/>
            </p:nvCxnSpPr>
            <p:spPr bwMode="auto">
              <a:xfrm flipH="1" flipV="1">
                <a:off x="648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5" name="AutoShape 33"/>
              <p:cNvCxnSpPr>
                <a:cxnSpLocks noChangeShapeType="1"/>
              </p:cNvCxnSpPr>
              <p:nvPr/>
            </p:nvCxnSpPr>
            <p:spPr bwMode="auto">
              <a:xfrm>
                <a:off x="2520" y="3420"/>
                <a:ext cx="72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6" name="AutoShape 34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7" name="AutoShape 35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8" name="AutoShape 36"/>
              <p:cNvCxnSpPr>
                <a:cxnSpLocks noChangeShapeType="1"/>
              </p:cNvCxnSpPr>
              <p:nvPr/>
            </p:nvCxnSpPr>
            <p:spPr bwMode="auto">
              <a:xfrm>
                <a:off x="464" y="3420"/>
                <a:ext cx="2751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 type="oval"/>
                <a:tailEnd/>
              </a:ln>
            </p:spPr>
          </p:cxnSp>
          <p:cxnSp>
            <p:nvCxnSpPr>
              <p:cNvPr id="59" name="AutoShape 37"/>
              <p:cNvCxnSpPr>
                <a:cxnSpLocks noChangeShapeType="1"/>
              </p:cNvCxnSpPr>
              <p:nvPr/>
            </p:nvCxnSpPr>
            <p:spPr bwMode="auto">
              <a:xfrm flipV="1">
                <a:off x="7200" y="342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0" name="AutoShape 38"/>
              <p:cNvCxnSpPr>
                <a:cxnSpLocks noChangeShapeType="1"/>
              </p:cNvCxnSpPr>
              <p:nvPr/>
            </p:nvCxnSpPr>
            <p:spPr bwMode="auto">
              <a:xfrm>
                <a:off x="7560" y="3420"/>
                <a:ext cx="2751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oval"/>
              </a:ln>
            </p:spPr>
          </p:cxnSp>
        </p:grpSp>
        <p:cxnSp>
          <p:nvCxnSpPr>
            <p:cNvPr id="62" name="Straight Connector 61"/>
            <p:cNvCxnSpPr/>
            <p:nvPr/>
          </p:nvCxnSpPr>
          <p:spPr>
            <a:xfrm rot="5400000">
              <a:off x="4600572" y="3929066"/>
              <a:ext cx="857256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6334540" y="3928272"/>
              <a:ext cx="857256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743712" y="3929066"/>
              <a:ext cx="785818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4243382" y="3929066"/>
              <a:ext cx="785818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/>
          <p:cNvGrpSpPr/>
          <p:nvPr/>
        </p:nvGrpSpPr>
        <p:grpSpPr>
          <a:xfrm>
            <a:off x="4730620" y="4618962"/>
            <a:ext cx="3298976" cy="1333969"/>
            <a:chOff x="4730620" y="4618962"/>
            <a:chExt cx="2988900" cy="1333969"/>
          </a:xfrm>
        </p:grpSpPr>
        <p:sp>
          <p:nvSpPr>
            <p:cNvPr id="70" name="Freeform 69"/>
            <p:cNvSpPr/>
            <p:nvPr/>
          </p:nvSpPr>
          <p:spPr>
            <a:xfrm>
              <a:off x="4730620" y="5290457"/>
              <a:ext cx="2985796" cy="662474"/>
            </a:xfrm>
            <a:custGeom>
              <a:avLst/>
              <a:gdLst>
                <a:gd name="connsiteX0" fmla="*/ 0 w 2985796"/>
                <a:gd name="connsiteY0" fmla="*/ 0 h 662474"/>
                <a:gd name="connsiteX1" fmla="*/ 1567543 w 2985796"/>
                <a:gd name="connsiteY1" fmla="*/ 662474 h 662474"/>
                <a:gd name="connsiteX2" fmla="*/ 2985796 w 2985796"/>
                <a:gd name="connsiteY2" fmla="*/ 0 h 662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85796" h="662474">
                  <a:moveTo>
                    <a:pt x="0" y="0"/>
                  </a:moveTo>
                  <a:cubicBezTo>
                    <a:pt x="534955" y="331237"/>
                    <a:pt x="1069910" y="662474"/>
                    <a:pt x="1567543" y="662474"/>
                  </a:cubicBezTo>
                  <a:cubicBezTo>
                    <a:pt x="2065176" y="662474"/>
                    <a:pt x="2525486" y="331237"/>
                    <a:pt x="2985796" y="0"/>
                  </a:cubicBezTo>
                </a:path>
              </a:pathLst>
            </a:cu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flipV="1">
              <a:off x="4733724" y="4618962"/>
              <a:ext cx="2985796" cy="662474"/>
            </a:xfrm>
            <a:custGeom>
              <a:avLst/>
              <a:gdLst>
                <a:gd name="connsiteX0" fmla="*/ 0 w 2985796"/>
                <a:gd name="connsiteY0" fmla="*/ 0 h 662474"/>
                <a:gd name="connsiteX1" fmla="*/ 1567543 w 2985796"/>
                <a:gd name="connsiteY1" fmla="*/ 662474 h 662474"/>
                <a:gd name="connsiteX2" fmla="*/ 2985796 w 2985796"/>
                <a:gd name="connsiteY2" fmla="*/ 0 h 662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85796" h="662474">
                  <a:moveTo>
                    <a:pt x="0" y="0"/>
                  </a:moveTo>
                  <a:cubicBezTo>
                    <a:pt x="534955" y="331237"/>
                    <a:pt x="1069910" y="662474"/>
                    <a:pt x="1567543" y="662474"/>
                  </a:cubicBezTo>
                  <a:cubicBezTo>
                    <a:pt x="2065176" y="662474"/>
                    <a:pt x="2525486" y="331237"/>
                    <a:pt x="2985796" y="0"/>
                  </a:cubicBezTo>
                </a:path>
              </a:pathLst>
            </a:cu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1808369" y="438859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BRANCH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749701" y="464344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BRANCH 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765452" y="5494581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BRANCH 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171680" y="314324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222073" y="378619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172208" y="278605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885796" y="398836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Node 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886060" y="399147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Node 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8023475" y="509404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Node 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861409" y="5103277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Node 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12" y="357166"/>
            <a:ext cx="958698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F227-248D-4963-99BB-700C4C3FB295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5712" y="357167"/>
            <a:ext cx="9508397" cy="642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GRAPH THEORY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1482" y="1071546"/>
            <a:ext cx="9001188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BASIC NETWORK: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Network without sources are called Basic Networks. Two basic networks having the same number of nodes and branches connected in the same manner have the same graph.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4" name="Group 183"/>
          <p:cNvGrpSpPr/>
          <p:nvPr/>
        </p:nvGrpSpPr>
        <p:grpSpPr>
          <a:xfrm>
            <a:off x="922821" y="2938265"/>
            <a:ext cx="2560320" cy="1737360"/>
            <a:chOff x="1128103" y="2938265"/>
            <a:chExt cx="3169164" cy="2240949"/>
          </a:xfrm>
        </p:grpSpPr>
        <p:grpSp>
          <p:nvGrpSpPr>
            <p:cNvPr id="43010" name="Group 2"/>
            <p:cNvGrpSpPr>
              <a:grpSpLocks/>
            </p:cNvGrpSpPr>
            <p:nvPr/>
          </p:nvGrpSpPr>
          <p:grpSpPr bwMode="auto">
            <a:xfrm rot="5400000">
              <a:off x="2035063" y="4258435"/>
              <a:ext cx="1440283" cy="365760"/>
              <a:chOff x="3235" y="5580"/>
              <a:chExt cx="3446" cy="1080"/>
            </a:xfrm>
          </p:grpSpPr>
          <p:cxnSp>
            <p:nvCxnSpPr>
              <p:cNvPr id="43011" name="AutoShape 3"/>
              <p:cNvCxnSpPr>
                <a:cxnSpLocks noChangeShapeType="1"/>
              </p:cNvCxnSpPr>
              <p:nvPr/>
            </p:nvCxnSpPr>
            <p:spPr bwMode="auto">
              <a:xfrm>
                <a:off x="4860" y="5580"/>
                <a:ext cx="0" cy="1077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grpSp>
            <p:nvGrpSpPr>
              <p:cNvPr id="43012" name="Group 4"/>
              <p:cNvGrpSpPr>
                <a:grpSpLocks/>
              </p:cNvGrpSpPr>
              <p:nvPr/>
            </p:nvGrpSpPr>
            <p:grpSpPr bwMode="auto">
              <a:xfrm rot="10800000">
                <a:off x="5040" y="5580"/>
                <a:ext cx="180" cy="1080"/>
                <a:chOff x="5040" y="5580"/>
                <a:chExt cx="180" cy="1080"/>
              </a:xfrm>
            </p:grpSpPr>
            <p:sp>
              <p:nvSpPr>
                <p:cNvPr id="43013" name="Arc 5"/>
                <p:cNvSpPr>
                  <a:spLocks/>
                </p:cNvSpPr>
                <p:nvPr/>
              </p:nvSpPr>
              <p:spPr bwMode="auto">
                <a:xfrm>
                  <a:off x="5040" y="5580"/>
                  <a:ext cx="18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14" name="Arc 6"/>
                <p:cNvSpPr>
                  <a:spLocks/>
                </p:cNvSpPr>
                <p:nvPr/>
              </p:nvSpPr>
              <p:spPr bwMode="auto">
                <a:xfrm flipV="1">
                  <a:off x="5040" y="6120"/>
                  <a:ext cx="18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43015" name="AutoShape 7"/>
              <p:cNvCxnSpPr>
                <a:cxnSpLocks noChangeShapeType="1"/>
              </p:cNvCxnSpPr>
              <p:nvPr/>
            </p:nvCxnSpPr>
            <p:spPr bwMode="auto">
              <a:xfrm>
                <a:off x="5040" y="6120"/>
                <a:ext cx="1641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oval"/>
              </a:ln>
            </p:spPr>
          </p:cxnSp>
          <p:cxnSp>
            <p:nvCxnSpPr>
              <p:cNvPr id="43016" name="AutoShape 8"/>
              <p:cNvCxnSpPr>
                <a:cxnSpLocks noChangeShapeType="1"/>
              </p:cNvCxnSpPr>
              <p:nvPr/>
            </p:nvCxnSpPr>
            <p:spPr bwMode="auto">
              <a:xfrm>
                <a:off x="3235" y="6120"/>
                <a:ext cx="1641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 type="oval"/>
                <a:tailEnd/>
              </a:ln>
            </p:spPr>
          </p:cxnSp>
        </p:grpSp>
        <p:grpSp>
          <p:nvGrpSpPr>
            <p:cNvPr id="43041" name="Group 33"/>
            <p:cNvGrpSpPr>
              <a:grpSpLocks/>
            </p:cNvGrpSpPr>
            <p:nvPr/>
          </p:nvGrpSpPr>
          <p:grpSpPr bwMode="auto">
            <a:xfrm>
              <a:off x="1270979" y="3571876"/>
              <a:ext cx="1470406" cy="274320"/>
              <a:chOff x="-418" y="2700"/>
              <a:chExt cx="11578" cy="1440"/>
            </a:xfrm>
          </p:grpSpPr>
          <p:cxnSp>
            <p:nvCxnSpPr>
              <p:cNvPr id="43042" name="AutoShape 34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3043" name="AutoShape 35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3044" name="AutoShape 36"/>
              <p:cNvCxnSpPr>
                <a:cxnSpLocks noChangeShapeType="1"/>
              </p:cNvCxnSpPr>
              <p:nvPr/>
            </p:nvCxnSpPr>
            <p:spPr bwMode="auto">
              <a:xfrm flipV="1">
                <a:off x="432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3045" name="AutoShape 37"/>
              <p:cNvCxnSpPr>
                <a:cxnSpLocks noChangeShapeType="1"/>
              </p:cNvCxnSpPr>
              <p:nvPr/>
            </p:nvCxnSpPr>
            <p:spPr bwMode="auto">
              <a:xfrm flipH="1" flipV="1">
                <a:off x="504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3046" name="AutoShape 38"/>
              <p:cNvCxnSpPr>
                <a:cxnSpLocks noChangeShapeType="1"/>
              </p:cNvCxnSpPr>
              <p:nvPr/>
            </p:nvCxnSpPr>
            <p:spPr bwMode="auto">
              <a:xfrm flipH="1">
                <a:off x="576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3047" name="AutoShape 39"/>
              <p:cNvCxnSpPr>
                <a:cxnSpLocks noChangeShapeType="1"/>
              </p:cNvCxnSpPr>
              <p:nvPr/>
            </p:nvCxnSpPr>
            <p:spPr bwMode="auto">
              <a:xfrm flipH="1" flipV="1">
                <a:off x="648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3048" name="AutoShape 40"/>
              <p:cNvCxnSpPr>
                <a:cxnSpLocks noChangeShapeType="1"/>
              </p:cNvCxnSpPr>
              <p:nvPr/>
            </p:nvCxnSpPr>
            <p:spPr bwMode="auto">
              <a:xfrm>
                <a:off x="2520" y="3420"/>
                <a:ext cx="72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3049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3050" name="AutoShape 42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3051" name="AutoShape 43"/>
              <p:cNvCxnSpPr>
                <a:cxnSpLocks noChangeShapeType="1"/>
              </p:cNvCxnSpPr>
              <p:nvPr/>
            </p:nvCxnSpPr>
            <p:spPr bwMode="auto">
              <a:xfrm>
                <a:off x="-418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 type="oval"/>
                <a:tailEnd/>
              </a:ln>
            </p:spPr>
          </p:cxnSp>
          <p:cxnSp>
            <p:nvCxnSpPr>
              <p:cNvPr id="43052" name="AutoShape 44"/>
              <p:cNvCxnSpPr>
                <a:cxnSpLocks noChangeShapeType="1"/>
              </p:cNvCxnSpPr>
              <p:nvPr/>
            </p:nvCxnSpPr>
            <p:spPr bwMode="auto">
              <a:xfrm flipV="1">
                <a:off x="7200" y="342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3053" name="AutoShape 45"/>
              <p:cNvCxnSpPr>
                <a:cxnSpLocks noChangeShapeType="1"/>
              </p:cNvCxnSpPr>
              <p:nvPr/>
            </p:nvCxnSpPr>
            <p:spPr bwMode="auto">
              <a:xfrm>
                <a:off x="7560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grpSp>
          <p:nvGrpSpPr>
            <p:cNvPr id="52" name="Group 33"/>
            <p:cNvGrpSpPr>
              <a:grpSpLocks/>
            </p:cNvGrpSpPr>
            <p:nvPr/>
          </p:nvGrpSpPr>
          <p:grpSpPr bwMode="auto">
            <a:xfrm>
              <a:off x="2693319" y="3571876"/>
              <a:ext cx="1470406" cy="274320"/>
              <a:chOff x="-418" y="2700"/>
              <a:chExt cx="11578" cy="1440"/>
            </a:xfrm>
          </p:grpSpPr>
          <p:cxnSp>
            <p:nvCxnSpPr>
              <p:cNvPr id="53" name="AutoShape 34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4" name="AutoShape 35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5" name="AutoShape 36"/>
              <p:cNvCxnSpPr>
                <a:cxnSpLocks noChangeShapeType="1"/>
              </p:cNvCxnSpPr>
              <p:nvPr/>
            </p:nvCxnSpPr>
            <p:spPr bwMode="auto">
              <a:xfrm flipV="1">
                <a:off x="432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6" name="AutoShape 37"/>
              <p:cNvCxnSpPr>
                <a:cxnSpLocks noChangeShapeType="1"/>
              </p:cNvCxnSpPr>
              <p:nvPr/>
            </p:nvCxnSpPr>
            <p:spPr bwMode="auto">
              <a:xfrm flipH="1" flipV="1">
                <a:off x="504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7" name="AutoShape 38"/>
              <p:cNvCxnSpPr>
                <a:cxnSpLocks noChangeShapeType="1"/>
              </p:cNvCxnSpPr>
              <p:nvPr/>
            </p:nvCxnSpPr>
            <p:spPr bwMode="auto">
              <a:xfrm flipH="1">
                <a:off x="576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8" name="AutoShape 39"/>
              <p:cNvCxnSpPr>
                <a:cxnSpLocks noChangeShapeType="1"/>
              </p:cNvCxnSpPr>
              <p:nvPr/>
            </p:nvCxnSpPr>
            <p:spPr bwMode="auto">
              <a:xfrm flipH="1" flipV="1">
                <a:off x="648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9" name="AutoShape 40"/>
              <p:cNvCxnSpPr>
                <a:cxnSpLocks noChangeShapeType="1"/>
              </p:cNvCxnSpPr>
              <p:nvPr/>
            </p:nvCxnSpPr>
            <p:spPr bwMode="auto">
              <a:xfrm>
                <a:off x="2520" y="3420"/>
                <a:ext cx="72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0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1" name="AutoShape 42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2" name="AutoShape 43"/>
              <p:cNvCxnSpPr>
                <a:cxnSpLocks noChangeShapeType="1"/>
              </p:cNvCxnSpPr>
              <p:nvPr/>
            </p:nvCxnSpPr>
            <p:spPr bwMode="auto">
              <a:xfrm>
                <a:off x="-418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3" name="AutoShape 44"/>
              <p:cNvCxnSpPr>
                <a:cxnSpLocks noChangeShapeType="1"/>
              </p:cNvCxnSpPr>
              <p:nvPr/>
            </p:nvCxnSpPr>
            <p:spPr bwMode="auto">
              <a:xfrm flipV="1">
                <a:off x="7200" y="342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4" name="AutoShape 45"/>
              <p:cNvCxnSpPr>
                <a:cxnSpLocks noChangeShapeType="1"/>
              </p:cNvCxnSpPr>
              <p:nvPr/>
            </p:nvCxnSpPr>
            <p:spPr bwMode="auto">
              <a:xfrm>
                <a:off x="7560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oval"/>
              </a:ln>
            </p:spPr>
          </p:cxnSp>
        </p:grpSp>
        <p:grpSp>
          <p:nvGrpSpPr>
            <p:cNvPr id="65" name="Group 33"/>
            <p:cNvGrpSpPr>
              <a:grpSpLocks/>
            </p:cNvGrpSpPr>
            <p:nvPr/>
          </p:nvGrpSpPr>
          <p:grpSpPr bwMode="auto">
            <a:xfrm>
              <a:off x="1267753" y="2938265"/>
              <a:ext cx="2880868" cy="274320"/>
              <a:chOff x="-6484" y="2700"/>
              <a:chExt cx="22684" cy="1440"/>
            </a:xfrm>
          </p:grpSpPr>
          <p:cxnSp>
            <p:nvCxnSpPr>
              <p:cNvPr id="66" name="AutoShape 34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7" name="AutoShape 35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8" name="AutoShape 36"/>
              <p:cNvCxnSpPr>
                <a:cxnSpLocks noChangeShapeType="1"/>
              </p:cNvCxnSpPr>
              <p:nvPr/>
            </p:nvCxnSpPr>
            <p:spPr bwMode="auto">
              <a:xfrm flipV="1">
                <a:off x="432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9" name="AutoShape 37"/>
              <p:cNvCxnSpPr>
                <a:cxnSpLocks noChangeShapeType="1"/>
              </p:cNvCxnSpPr>
              <p:nvPr/>
            </p:nvCxnSpPr>
            <p:spPr bwMode="auto">
              <a:xfrm flipH="1" flipV="1">
                <a:off x="504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0" name="AutoShape 38"/>
              <p:cNvCxnSpPr>
                <a:cxnSpLocks noChangeShapeType="1"/>
              </p:cNvCxnSpPr>
              <p:nvPr/>
            </p:nvCxnSpPr>
            <p:spPr bwMode="auto">
              <a:xfrm flipH="1">
                <a:off x="576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1" name="AutoShape 39"/>
              <p:cNvCxnSpPr>
                <a:cxnSpLocks noChangeShapeType="1"/>
              </p:cNvCxnSpPr>
              <p:nvPr/>
            </p:nvCxnSpPr>
            <p:spPr bwMode="auto">
              <a:xfrm flipH="1" flipV="1">
                <a:off x="648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2" name="AutoShape 40"/>
              <p:cNvCxnSpPr>
                <a:cxnSpLocks noChangeShapeType="1"/>
              </p:cNvCxnSpPr>
              <p:nvPr/>
            </p:nvCxnSpPr>
            <p:spPr bwMode="auto">
              <a:xfrm>
                <a:off x="2520" y="3420"/>
                <a:ext cx="72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3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4" name="AutoShape 42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5" name="AutoShape 43"/>
              <p:cNvCxnSpPr>
                <a:cxnSpLocks noChangeShapeType="1"/>
              </p:cNvCxnSpPr>
              <p:nvPr/>
            </p:nvCxnSpPr>
            <p:spPr bwMode="auto">
              <a:xfrm>
                <a:off x="-6484" y="3420"/>
                <a:ext cx="936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6" name="AutoShape 44"/>
              <p:cNvCxnSpPr>
                <a:cxnSpLocks noChangeShapeType="1"/>
              </p:cNvCxnSpPr>
              <p:nvPr/>
            </p:nvCxnSpPr>
            <p:spPr bwMode="auto">
              <a:xfrm flipV="1">
                <a:off x="7200" y="342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7" name="AutoShape 45"/>
              <p:cNvCxnSpPr>
                <a:cxnSpLocks noChangeShapeType="1"/>
              </p:cNvCxnSpPr>
              <p:nvPr/>
            </p:nvCxnSpPr>
            <p:spPr bwMode="auto">
              <a:xfrm>
                <a:off x="7560" y="3420"/>
                <a:ext cx="864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grpSp>
          <p:nvGrpSpPr>
            <p:cNvPr id="78" name="Group 33"/>
            <p:cNvGrpSpPr>
              <a:grpSpLocks/>
            </p:cNvGrpSpPr>
            <p:nvPr/>
          </p:nvGrpSpPr>
          <p:grpSpPr bwMode="auto">
            <a:xfrm rot="16200000">
              <a:off x="3424904" y="4303464"/>
              <a:ext cx="1470406" cy="274320"/>
              <a:chOff x="-418" y="2700"/>
              <a:chExt cx="11578" cy="1440"/>
            </a:xfrm>
          </p:grpSpPr>
          <p:cxnSp>
            <p:nvCxnSpPr>
              <p:cNvPr id="79" name="AutoShape 34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80" name="AutoShape 35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81" name="AutoShape 36"/>
              <p:cNvCxnSpPr>
                <a:cxnSpLocks noChangeShapeType="1"/>
              </p:cNvCxnSpPr>
              <p:nvPr/>
            </p:nvCxnSpPr>
            <p:spPr bwMode="auto">
              <a:xfrm flipV="1">
                <a:off x="432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82" name="AutoShape 37"/>
              <p:cNvCxnSpPr>
                <a:cxnSpLocks noChangeShapeType="1"/>
              </p:cNvCxnSpPr>
              <p:nvPr/>
            </p:nvCxnSpPr>
            <p:spPr bwMode="auto">
              <a:xfrm flipH="1" flipV="1">
                <a:off x="504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83" name="AutoShape 38"/>
              <p:cNvCxnSpPr>
                <a:cxnSpLocks noChangeShapeType="1"/>
              </p:cNvCxnSpPr>
              <p:nvPr/>
            </p:nvCxnSpPr>
            <p:spPr bwMode="auto">
              <a:xfrm flipH="1">
                <a:off x="576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84" name="AutoShape 39"/>
              <p:cNvCxnSpPr>
                <a:cxnSpLocks noChangeShapeType="1"/>
              </p:cNvCxnSpPr>
              <p:nvPr/>
            </p:nvCxnSpPr>
            <p:spPr bwMode="auto">
              <a:xfrm flipH="1" flipV="1">
                <a:off x="648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85" name="AutoShape 40"/>
              <p:cNvCxnSpPr>
                <a:cxnSpLocks noChangeShapeType="1"/>
              </p:cNvCxnSpPr>
              <p:nvPr/>
            </p:nvCxnSpPr>
            <p:spPr bwMode="auto">
              <a:xfrm>
                <a:off x="2520" y="3420"/>
                <a:ext cx="72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86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87" name="AutoShape 42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88" name="AutoShape 43"/>
              <p:cNvCxnSpPr>
                <a:cxnSpLocks noChangeShapeType="1"/>
              </p:cNvCxnSpPr>
              <p:nvPr/>
            </p:nvCxnSpPr>
            <p:spPr bwMode="auto">
              <a:xfrm>
                <a:off x="-418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89" name="AutoShape 44"/>
              <p:cNvCxnSpPr>
                <a:cxnSpLocks noChangeShapeType="1"/>
              </p:cNvCxnSpPr>
              <p:nvPr/>
            </p:nvCxnSpPr>
            <p:spPr bwMode="auto">
              <a:xfrm flipV="1">
                <a:off x="7200" y="342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0" name="AutoShape 45"/>
              <p:cNvCxnSpPr>
                <a:cxnSpLocks noChangeShapeType="1"/>
              </p:cNvCxnSpPr>
              <p:nvPr/>
            </p:nvCxnSpPr>
            <p:spPr bwMode="auto">
              <a:xfrm>
                <a:off x="7560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grpSp>
          <p:nvGrpSpPr>
            <p:cNvPr id="91" name="Group 33"/>
            <p:cNvGrpSpPr>
              <a:grpSpLocks/>
            </p:cNvGrpSpPr>
            <p:nvPr/>
          </p:nvGrpSpPr>
          <p:grpSpPr bwMode="auto">
            <a:xfrm rot="16200000">
              <a:off x="530060" y="4306674"/>
              <a:ext cx="1470406" cy="274320"/>
              <a:chOff x="-418" y="2700"/>
              <a:chExt cx="11578" cy="1440"/>
            </a:xfrm>
          </p:grpSpPr>
          <p:cxnSp>
            <p:nvCxnSpPr>
              <p:cNvPr id="92" name="AutoShape 34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3" name="AutoShape 35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4" name="AutoShape 36"/>
              <p:cNvCxnSpPr>
                <a:cxnSpLocks noChangeShapeType="1"/>
              </p:cNvCxnSpPr>
              <p:nvPr/>
            </p:nvCxnSpPr>
            <p:spPr bwMode="auto">
              <a:xfrm flipV="1">
                <a:off x="432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5" name="AutoShape 37"/>
              <p:cNvCxnSpPr>
                <a:cxnSpLocks noChangeShapeType="1"/>
              </p:cNvCxnSpPr>
              <p:nvPr/>
            </p:nvCxnSpPr>
            <p:spPr bwMode="auto">
              <a:xfrm flipH="1" flipV="1">
                <a:off x="504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6" name="AutoShape 38"/>
              <p:cNvCxnSpPr>
                <a:cxnSpLocks noChangeShapeType="1"/>
              </p:cNvCxnSpPr>
              <p:nvPr/>
            </p:nvCxnSpPr>
            <p:spPr bwMode="auto">
              <a:xfrm flipH="1">
                <a:off x="576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7" name="AutoShape 39"/>
              <p:cNvCxnSpPr>
                <a:cxnSpLocks noChangeShapeType="1"/>
              </p:cNvCxnSpPr>
              <p:nvPr/>
            </p:nvCxnSpPr>
            <p:spPr bwMode="auto">
              <a:xfrm flipH="1" flipV="1">
                <a:off x="648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8" name="AutoShape 40"/>
              <p:cNvCxnSpPr>
                <a:cxnSpLocks noChangeShapeType="1"/>
              </p:cNvCxnSpPr>
              <p:nvPr/>
            </p:nvCxnSpPr>
            <p:spPr bwMode="auto">
              <a:xfrm>
                <a:off x="2520" y="3420"/>
                <a:ext cx="72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9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0" name="AutoShape 42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1" name="AutoShape 43"/>
              <p:cNvCxnSpPr>
                <a:cxnSpLocks noChangeShapeType="1"/>
              </p:cNvCxnSpPr>
              <p:nvPr/>
            </p:nvCxnSpPr>
            <p:spPr bwMode="auto">
              <a:xfrm>
                <a:off x="-418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2" name="AutoShape 44"/>
              <p:cNvCxnSpPr>
                <a:cxnSpLocks noChangeShapeType="1"/>
              </p:cNvCxnSpPr>
              <p:nvPr/>
            </p:nvCxnSpPr>
            <p:spPr bwMode="auto">
              <a:xfrm flipV="1">
                <a:off x="7200" y="342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" name="AutoShape 45"/>
              <p:cNvCxnSpPr>
                <a:cxnSpLocks noChangeShapeType="1"/>
              </p:cNvCxnSpPr>
              <p:nvPr/>
            </p:nvCxnSpPr>
            <p:spPr bwMode="auto">
              <a:xfrm>
                <a:off x="7560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cxnSp>
          <p:nvCxnSpPr>
            <p:cNvPr id="105" name="Straight Connector 104"/>
            <p:cNvCxnSpPr/>
            <p:nvPr/>
          </p:nvCxnSpPr>
          <p:spPr>
            <a:xfrm>
              <a:off x="1261648" y="5177626"/>
              <a:ext cx="2889504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949508" y="3393281"/>
              <a:ext cx="642942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3830386" y="3392487"/>
              <a:ext cx="642942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9" name="Group 198"/>
          <p:cNvGrpSpPr/>
          <p:nvPr/>
        </p:nvGrpSpPr>
        <p:grpSpPr>
          <a:xfrm>
            <a:off x="3792618" y="2932144"/>
            <a:ext cx="2743200" cy="1737360"/>
            <a:chOff x="5003307" y="2857496"/>
            <a:chExt cx="3211851" cy="2262652"/>
          </a:xfrm>
        </p:grpSpPr>
        <p:grpSp>
          <p:nvGrpSpPr>
            <p:cNvPr id="43017" name="Group 9"/>
            <p:cNvGrpSpPr>
              <a:grpSpLocks/>
            </p:cNvGrpSpPr>
            <p:nvPr/>
          </p:nvGrpSpPr>
          <p:grpSpPr bwMode="auto">
            <a:xfrm rot="5400000">
              <a:off x="6034172" y="4253438"/>
              <a:ext cx="1504820" cy="228600"/>
              <a:chOff x="-5424" y="10440"/>
              <a:chExt cx="23833" cy="2347"/>
            </a:xfrm>
          </p:grpSpPr>
          <p:grpSp>
            <p:nvGrpSpPr>
              <p:cNvPr id="43018" name="Group 10"/>
              <p:cNvGrpSpPr>
                <a:grpSpLocks/>
              </p:cNvGrpSpPr>
              <p:nvPr/>
            </p:nvGrpSpPr>
            <p:grpSpPr bwMode="auto">
              <a:xfrm rot="16200000">
                <a:off x="3685" y="10164"/>
                <a:ext cx="1260" cy="1811"/>
                <a:chOff x="5220" y="9900"/>
                <a:chExt cx="900" cy="2160"/>
              </a:xfrm>
            </p:grpSpPr>
            <p:sp>
              <p:nvSpPr>
                <p:cNvPr id="43019" name="Arc 11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20" name="Arc 12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021" name="Group 13"/>
              <p:cNvGrpSpPr>
                <a:grpSpLocks/>
              </p:cNvGrpSpPr>
              <p:nvPr/>
            </p:nvGrpSpPr>
            <p:grpSpPr bwMode="auto">
              <a:xfrm rot="16200000">
                <a:off x="5040" y="9720"/>
                <a:ext cx="1260" cy="2700"/>
                <a:chOff x="5220" y="9900"/>
                <a:chExt cx="900" cy="2160"/>
              </a:xfrm>
            </p:grpSpPr>
            <p:sp>
              <p:nvSpPr>
                <p:cNvPr id="43022" name="Arc 14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23" name="Arc 15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024" name="Group 16"/>
              <p:cNvGrpSpPr>
                <a:grpSpLocks/>
              </p:cNvGrpSpPr>
              <p:nvPr/>
            </p:nvGrpSpPr>
            <p:grpSpPr bwMode="auto">
              <a:xfrm rot="16200000">
                <a:off x="6840" y="9720"/>
                <a:ext cx="1260" cy="2700"/>
                <a:chOff x="5220" y="9900"/>
                <a:chExt cx="900" cy="2160"/>
              </a:xfrm>
            </p:grpSpPr>
            <p:sp>
              <p:nvSpPr>
                <p:cNvPr id="43025" name="Arc 17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26" name="Arc 18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027" name="Group 19"/>
              <p:cNvGrpSpPr>
                <a:grpSpLocks/>
              </p:cNvGrpSpPr>
              <p:nvPr/>
            </p:nvGrpSpPr>
            <p:grpSpPr bwMode="auto">
              <a:xfrm rot="16200000">
                <a:off x="8191" y="10169"/>
                <a:ext cx="1257" cy="1800"/>
                <a:chOff x="5220" y="9900"/>
                <a:chExt cx="900" cy="2160"/>
              </a:xfrm>
            </p:grpSpPr>
            <p:sp>
              <p:nvSpPr>
                <p:cNvPr id="43028" name="Arc 20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29" name="Arc 21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43030" name="AutoShape 22"/>
              <p:cNvCxnSpPr>
                <a:cxnSpLocks noChangeShapeType="1"/>
              </p:cNvCxnSpPr>
              <p:nvPr/>
            </p:nvCxnSpPr>
            <p:spPr bwMode="auto">
              <a:xfrm flipH="1">
                <a:off x="-5424" y="11704"/>
                <a:ext cx="8689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oval"/>
              </a:ln>
            </p:spPr>
          </p:cxnSp>
          <p:cxnSp>
            <p:nvCxnSpPr>
              <p:cNvPr id="43031" name="AutoShape 23"/>
              <p:cNvCxnSpPr>
                <a:cxnSpLocks noChangeShapeType="1"/>
              </p:cNvCxnSpPr>
              <p:nvPr/>
            </p:nvCxnSpPr>
            <p:spPr bwMode="auto">
              <a:xfrm flipH="1">
                <a:off x="9720" y="11699"/>
                <a:ext cx="8689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 type="oval"/>
                <a:tailEnd/>
              </a:ln>
            </p:spPr>
          </p:cxnSp>
          <p:grpSp>
            <p:nvGrpSpPr>
              <p:cNvPr id="43032" name="Group 24"/>
              <p:cNvGrpSpPr>
                <a:grpSpLocks/>
              </p:cNvGrpSpPr>
              <p:nvPr/>
            </p:nvGrpSpPr>
            <p:grpSpPr bwMode="auto">
              <a:xfrm rot="5400000">
                <a:off x="4231" y="11786"/>
                <a:ext cx="1079" cy="901"/>
                <a:chOff x="5220" y="9900"/>
                <a:chExt cx="900" cy="2160"/>
              </a:xfrm>
            </p:grpSpPr>
            <p:sp>
              <p:nvSpPr>
                <p:cNvPr id="43033" name="Arc 25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34" name="Arc 26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035" name="Group 27"/>
              <p:cNvGrpSpPr>
                <a:grpSpLocks/>
              </p:cNvGrpSpPr>
              <p:nvPr/>
            </p:nvGrpSpPr>
            <p:grpSpPr bwMode="auto">
              <a:xfrm rot="5400000">
                <a:off x="6031" y="11789"/>
                <a:ext cx="1079" cy="901"/>
                <a:chOff x="5220" y="9900"/>
                <a:chExt cx="900" cy="2160"/>
              </a:xfrm>
            </p:grpSpPr>
            <p:sp>
              <p:nvSpPr>
                <p:cNvPr id="43036" name="Arc 28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37" name="Arc 29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038" name="Group 30"/>
              <p:cNvGrpSpPr>
                <a:grpSpLocks/>
              </p:cNvGrpSpPr>
              <p:nvPr/>
            </p:nvGrpSpPr>
            <p:grpSpPr bwMode="auto">
              <a:xfrm rot="5400000">
                <a:off x="7831" y="11797"/>
                <a:ext cx="1079" cy="901"/>
                <a:chOff x="5220" y="9900"/>
                <a:chExt cx="900" cy="2160"/>
              </a:xfrm>
            </p:grpSpPr>
            <p:sp>
              <p:nvSpPr>
                <p:cNvPr id="43039" name="Arc 31"/>
                <p:cNvSpPr>
                  <a:spLocks/>
                </p:cNvSpPr>
                <p:nvPr/>
              </p:nvSpPr>
              <p:spPr bwMode="auto">
                <a:xfrm>
                  <a:off x="5220" y="990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40" name="Arc 32"/>
                <p:cNvSpPr>
                  <a:spLocks/>
                </p:cNvSpPr>
                <p:nvPr/>
              </p:nvSpPr>
              <p:spPr bwMode="auto">
                <a:xfrm flipV="1">
                  <a:off x="5220" y="10980"/>
                  <a:ext cx="900" cy="108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16" name="Group 33"/>
            <p:cNvGrpSpPr>
              <a:grpSpLocks/>
            </p:cNvGrpSpPr>
            <p:nvPr/>
          </p:nvGrpSpPr>
          <p:grpSpPr bwMode="auto">
            <a:xfrm>
              <a:off x="5146183" y="3491107"/>
              <a:ext cx="1470406" cy="274320"/>
              <a:chOff x="-418" y="2700"/>
              <a:chExt cx="11578" cy="1440"/>
            </a:xfrm>
          </p:grpSpPr>
          <p:cxnSp>
            <p:nvCxnSpPr>
              <p:cNvPr id="117" name="AutoShape 34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8" name="AutoShape 35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9" name="AutoShape 36"/>
              <p:cNvCxnSpPr>
                <a:cxnSpLocks noChangeShapeType="1"/>
              </p:cNvCxnSpPr>
              <p:nvPr/>
            </p:nvCxnSpPr>
            <p:spPr bwMode="auto">
              <a:xfrm flipV="1">
                <a:off x="432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20" name="AutoShape 37"/>
              <p:cNvCxnSpPr>
                <a:cxnSpLocks noChangeShapeType="1"/>
              </p:cNvCxnSpPr>
              <p:nvPr/>
            </p:nvCxnSpPr>
            <p:spPr bwMode="auto">
              <a:xfrm flipH="1" flipV="1">
                <a:off x="504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21" name="AutoShape 38"/>
              <p:cNvCxnSpPr>
                <a:cxnSpLocks noChangeShapeType="1"/>
              </p:cNvCxnSpPr>
              <p:nvPr/>
            </p:nvCxnSpPr>
            <p:spPr bwMode="auto">
              <a:xfrm flipH="1">
                <a:off x="576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22" name="AutoShape 39"/>
              <p:cNvCxnSpPr>
                <a:cxnSpLocks noChangeShapeType="1"/>
              </p:cNvCxnSpPr>
              <p:nvPr/>
            </p:nvCxnSpPr>
            <p:spPr bwMode="auto">
              <a:xfrm flipH="1" flipV="1">
                <a:off x="648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23" name="AutoShape 40"/>
              <p:cNvCxnSpPr>
                <a:cxnSpLocks noChangeShapeType="1"/>
              </p:cNvCxnSpPr>
              <p:nvPr/>
            </p:nvCxnSpPr>
            <p:spPr bwMode="auto">
              <a:xfrm>
                <a:off x="2520" y="3420"/>
                <a:ext cx="72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24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25" name="AutoShape 42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26" name="AutoShape 43"/>
              <p:cNvCxnSpPr>
                <a:cxnSpLocks noChangeShapeType="1"/>
              </p:cNvCxnSpPr>
              <p:nvPr/>
            </p:nvCxnSpPr>
            <p:spPr bwMode="auto">
              <a:xfrm>
                <a:off x="-418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 type="oval"/>
                <a:tailEnd/>
              </a:ln>
            </p:spPr>
          </p:cxnSp>
          <p:cxnSp>
            <p:nvCxnSpPr>
              <p:cNvPr id="127" name="AutoShape 44"/>
              <p:cNvCxnSpPr>
                <a:cxnSpLocks noChangeShapeType="1"/>
              </p:cNvCxnSpPr>
              <p:nvPr/>
            </p:nvCxnSpPr>
            <p:spPr bwMode="auto">
              <a:xfrm flipV="1">
                <a:off x="7200" y="342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28" name="AutoShape 45"/>
              <p:cNvCxnSpPr>
                <a:cxnSpLocks noChangeShapeType="1"/>
              </p:cNvCxnSpPr>
              <p:nvPr/>
            </p:nvCxnSpPr>
            <p:spPr bwMode="auto">
              <a:xfrm>
                <a:off x="7560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grpSp>
          <p:nvGrpSpPr>
            <p:cNvPr id="142" name="Group 33"/>
            <p:cNvGrpSpPr>
              <a:grpSpLocks/>
            </p:cNvGrpSpPr>
            <p:nvPr/>
          </p:nvGrpSpPr>
          <p:grpSpPr bwMode="auto">
            <a:xfrm>
              <a:off x="5142957" y="2857496"/>
              <a:ext cx="2880868" cy="274320"/>
              <a:chOff x="-6484" y="2700"/>
              <a:chExt cx="22684" cy="1440"/>
            </a:xfrm>
          </p:grpSpPr>
          <p:cxnSp>
            <p:nvCxnSpPr>
              <p:cNvPr id="143" name="AutoShape 34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44" name="AutoShape 35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45" name="AutoShape 36"/>
              <p:cNvCxnSpPr>
                <a:cxnSpLocks noChangeShapeType="1"/>
              </p:cNvCxnSpPr>
              <p:nvPr/>
            </p:nvCxnSpPr>
            <p:spPr bwMode="auto">
              <a:xfrm flipV="1">
                <a:off x="432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46" name="AutoShape 37"/>
              <p:cNvCxnSpPr>
                <a:cxnSpLocks noChangeShapeType="1"/>
              </p:cNvCxnSpPr>
              <p:nvPr/>
            </p:nvCxnSpPr>
            <p:spPr bwMode="auto">
              <a:xfrm flipH="1" flipV="1">
                <a:off x="504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47" name="AutoShape 38"/>
              <p:cNvCxnSpPr>
                <a:cxnSpLocks noChangeShapeType="1"/>
              </p:cNvCxnSpPr>
              <p:nvPr/>
            </p:nvCxnSpPr>
            <p:spPr bwMode="auto">
              <a:xfrm flipH="1">
                <a:off x="576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48" name="AutoShape 39"/>
              <p:cNvCxnSpPr>
                <a:cxnSpLocks noChangeShapeType="1"/>
              </p:cNvCxnSpPr>
              <p:nvPr/>
            </p:nvCxnSpPr>
            <p:spPr bwMode="auto">
              <a:xfrm flipH="1" flipV="1">
                <a:off x="648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49" name="AutoShape 40"/>
              <p:cNvCxnSpPr>
                <a:cxnSpLocks noChangeShapeType="1"/>
              </p:cNvCxnSpPr>
              <p:nvPr/>
            </p:nvCxnSpPr>
            <p:spPr bwMode="auto">
              <a:xfrm>
                <a:off x="2520" y="3420"/>
                <a:ext cx="72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50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51" name="AutoShape 42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52" name="AutoShape 43"/>
              <p:cNvCxnSpPr>
                <a:cxnSpLocks noChangeShapeType="1"/>
              </p:cNvCxnSpPr>
              <p:nvPr/>
            </p:nvCxnSpPr>
            <p:spPr bwMode="auto">
              <a:xfrm>
                <a:off x="-6484" y="3420"/>
                <a:ext cx="936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53" name="AutoShape 44"/>
              <p:cNvCxnSpPr>
                <a:cxnSpLocks noChangeShapeType="1"/>
              </p:cNvCxnSpPr>
              <p:nvPr/>
            </p:nvCxnSpPr>
            <p:spPr bwMode="auto">
              <a:xfrm flipV="1">
                <a:off x="7200" y="342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54" name="AutoShape 45"/>
              <p:cNvCxnSpPr>
                <a:cxnSpLocks noChangeShapeType="1"/>
              </p:cNvCxnSpPr>
              <p:nvPr/>
            </p:nvCxnSpPr>
            <p:spPr bwMode="auto">
              <a:xfrm>
                <a:off x="7560" y="3420"/>
                <a:ext cx="864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grpSp>
          <p:nvGrpSpPr>
            <p:cNvPr id="168" name="Group 33"/>
            <p:cNvGrpSpPr>
              <a:grpSpLocks/>
            </p:cNvGrpSpPr>
            <p:nvPr/>
          </p:nvGrpSpPr>
          <p:grpSpPr bwMode="auto">
            <a:xfrm rot="16200000">
              <a:off x="4405264" y="4225905"/>
              <a:ext cx="1470406" cy="274320"/>
              <a:chOff x="-418" y="2700"/>
              <a:chExt cx="11578" cy="1440"/>
            </a:xfrm>
          </p:grpSpPr>
          <p:cxnSp>
            <p:nvCxnSpPr>
              <p:cNvPr id="169" name="AutoShape 34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70" name="AutoShape 35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71" name="AutoShape 36"/>
              <p:cNvCxnSpPr>
                <a:cxnSpLocks noChangeShapeType="1"/>
              </p:cNvCxnSpPr>
              <p:nvPr/>
            </p:nvCxnSpPr>
            <p:spPr bwMode="auto">
              <a:xfrm flipV="1">
                <a:off x="432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72" name="AutoShape 37"/>
              <p:cNvCxnSpPr>
                <a:cxnSpLocks noChangeShapeType="1"/>
              </p:cNvCxnSpPr>
              <p:nvPr/>
            </p:nvCxnSpPr>
            <p:spPr bwMode="auto">
              <a:xfrm flipH="1" flipV="1">
                <a:off x="504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73" name="AutoShape 38"/>
              <p:cNvCxnSpPr>
                <a:cxnSpLocks noChangeShapeType="1"/>
              </p:cNvCxnSpPr>
              <p:nvPr/>
            </p:nvCxnSpPr>
            <p:spPr bwMode="auto">
              <a:xfrm flipH="1">
                <a:off x="576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74" name="AutoShape 39"/>
              <p:cNvCxnSpPr>
                <a:cxnSpLocks noChangeShapeType="1"/>
              </p:cNvCxnSpPr>
              <p:nvPr/>
            </p:nvCxnSpPr>
            <p:spPr bwMode="auto">
              <a:xfrm flipH="1" flipV="1">
                <a:off x="648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75" name="AutoShape 40"/>
              <p:cNvCxnSpPr>
                <a:cxnSpLocks noChangeShapeType="1"/>
              </p:cNvCxnSpPr>
              <p:nvPr/>
            </p:nvCxnSpPr>
            <p:spPr bwMode="auto">
              <a:xfrm>
                <a:off x="2520" y="3420"/>
                <a:ext cx="72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76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3240" y="270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77" name="AutoShape 42"/>
              <p:cNvCxnSpPr>
                <a:cxnSpLocks noChangeShapeType="1"/>
              </p:cNvCxnSpPr>
              <p:nvPr/>
            </p:nvCxnSpPr>
            <p:spPr bwMode="auto">
              <a:xfrm>
                <a:off x="3600" y="2700"/>
                <a:ext cx="720" cy="144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78" name="AutoShape 43"/>
              <p:cNvCxnSpPr>
                <a:cxnSpLocks noChangeShapeType="1"/>
              </p:cNvCxnSpPr>
              <p:nvPr/>
            </p:nvCxnSpPr>
            <p:spPr bwMode="auto">
              <a:xfrm>
                <a:off x="-418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79" name="AutoShape 44"/>
              <p:cNvCxnSpPr>
                <a:cxnSpLocks noChangeShapeType="1"/>
              </p:cNvCxnSpPr>
              <p:nvPr/>
            </p:nvCxnSpPr>
            <p:spPr bwMode="auto">
              <a:xfrm flipV="1">
                <a:off x="7200" y="3420"/>
                <a:ext cx="360" cy="72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80" name="AutoShape 45"/>
              <p:cNvCxnSpPr>
                <a:cxnSpLocks noChangeShapeType="1"/>
              </p:cNvCxnSpPr>
              <p:nvPr/>
            </p:nvCxnSpPr>
            <p:spPr bwMode="auto">
              <a:xfrm>
                <a:off x="7560" y="3420"/>
                <a:ext cx="3600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cxnSp>
          <p:nvCxnSpPr>
            <p:cNvPr id="181" name="Straight Connector 180"/>
            <p:cNvCxnSpPr/>
            <p:nvPr/>
          </p:nvCxnSpPr>
          <p:spPr>
            <a:xfrm>
              <a:off x="5136852" y="5096857"/>
              <a:ext cx="2889504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5400000" flipH="1" flipV="1">
              <a:off x="4824712" y="3312512"/>
              <a:ext cx="642942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5400000" flipH="1" flipV="1">
              <a:off x="7717140" y="3311718"/>
              <a:ext cx="642942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5" name="Group 2"/>
            <p:cNvGrpSpPr>
              <a:grpSpLocks/>
            </p:cNvGrpSpPr>
            <p:nvPr/>
          </p:nvGrpSpPr>
          <p:grpSpPr bwMode="auto">
            <a:xfrm>
              <a:off x="6600836" y="3450872"/>
              <a:ext cx="1440283" cy="365760"/>
              <a:chOff x="3235" y="5580"/>
              <a:chExt cx="3446" cy="1080"/>
            </a:xfrm>
          </p:grpSpPr>
          <p:cxnSp>
            <p:nvCxnSpPr>
              <p:cNvPr id="186" name="AutoShape 3"/>
              <p:cNvCxnSpPr>
                <a:cxnSpLocks noChangeShapeType="1"/>
              </p:cNvCxnSpPr>
              <p:nvPr/>
            </p:nvCxnSpPr>
            <p:spPr bwMode="auto">
              <a:xfrm>
                <a:off x="4860" y="5580"/>
                <a:ext cx="0" cy="1077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grpSp>
            <p:nvGrpSpPr>
              <p:cNvPr id="187" name="Group 4"/>
              <p:cNvGrpSpPr>
                <a:grpSpLocks/>
              </p:cNvGrpSpPr>
              <p:nvPr/>
            </p:nvGrpSpPr>
            <p:grpSpPr bwMode="auto">
              <a:xfrm rot="10800000">
                <a:off x="5040" y="5580"/>
                <a:ext cx="180" cy="1080"/>
                <a:chOff x="5040" y="5580"/>
                <a:chExt cx="180" cy="1080"/>
              </a:xfrm>
            </p:grpSpPr>
            <p:sp>
              <p:nvSpPr>
                <p:cNvPr id="190" name="Arc 5"/>
                <p:cNvSpPr>
                  <a:spLocks/>
                </p:cNvSpPr>
                <p:nvPr/>
              </p:nvSpPr>
              <p:spPr bwMode="auto">
                <a:xfrm>
                  <a:off x="5040" y="5580"/>
                  <a:ext cx="18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Arc 6"/>
                <p:cNvSpPr>
                  <a:spLocks/>
                </p:cNvSpPr>
                <p:nvPr/>
              </p:nvSpPr>
              <p:spPr bwMode="auto">
                <a:xfrm flipV="1">
                  <a:off x="5040" y="6120"/>
                  <a:ext cx="18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188" name="AutoShape 7"/>
              <p:cNvCxnSpPr>
                <a:cxnSpLocks noChangeShapeType="1"/>
              </p:cNvCxnSpPr>
              <p:nvPr/>
            </p:nvCxnSpPr>
            <p:spPr bwMode="auto">
              <a:xfrm>
                <a:off x="5040" y="6120"/>
                <a:ext cx="1641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oval"/>
              </a:ln>
            </p:spPr>
          </p:cxnSp>
          <p:cxnSp>
            <p:nvCxnSpPr>
              <p:cNvPr id="189" name="AutoShape 8"/>
              <p:cNvCxnSpPr>
                <a:cxnSpLocks noChangeShapeType="1"/>
              </p:cNvCxnSpPr>
              <p:nvPr/>
            </p:nvCxnSpPr>
            <p:spPr bwMode="auto">
              <a:xfrm>
                <a:off x="3235" y="6120"/>
                <a:ext cx="1641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grpSp>
          <p:nvGrpSpPr>
            <p:cNvPr id="192" name="Group 2"/>
            <p:cNvGrpSpPr>
              <a:grpSpLocks/>
            </p:cNvGrpSpPr>
            <p:nvPr/>
          </p:nvGrpSpPr>
          <p:grpSpPr bwMode="auto">
            <a:xfrm rot="5400000">
              <a:off x="7288731" y="4169709"/>
              <a:ext cx="1487094" cy="365760"/>
              <a:chOff x="3123" y="5580"/>
              <a:chExt cx="3558" cy="1080"/>
            </a:xfrm>
          </p:grpSpPr>
          <p:cxnSp>
            <p:nvCxnSpPr>
              <p:cNvPr id="193" name="AutoShape 3"/>
              <p:cNvCxnSpPr>
                <a:cxnSpLocks noChangeShapeType="1"/>
              </p:cNvCxnSpPr>
              <p:nvPr/>
            </p:nvCxnSpPr>
            <p:spPr bwMode="auto">
              <a:xfrm>
                <a:off x="4860" y="5580"/>
                <a:ext cx="0" cy="1077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grpSp>
            <p:nvGrpSpPr>
              <p:cNvPr id="194" name="Group 4"/>
              <p:cNvGrpSpPr>
                <a:grpSpLocks/>
              </p:cNvGrpSpPr>
              <p:nvPr/>
            </p:nvGrpSpPr>
            <p:grpSpPr bwMode="auto">
              <a:xfrm rot="10800000">
                <a:off x="5040" y="5580"/>
                <a:ext cx="180" cy="1080"/>
                <a:chOff x="5040" y="5580"/>
                <a:chExt cx="180" cy="1080"/>
              </a:xfrm>
            </p:grpSpPr>
            <p:sp>
              <p:nvSpPr>
                <p:cNvPr id="197" name="Arc 5"/>
                <p:cNvSpPr>
                  <a:spLocks/>
                </p:cNvSpPr>
                <p:nvPr/>
              </p:nvSpPr>
              <p:spPr bwMode="auto">
                <a:xfrm>
                  <a:off x="5040" y="5580"/>
                  <a:ext cx="18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Arc 6"/>
                <p:cNvSpPr>
                  <a:spLocks/>
                </p:cNvSpPr>
                <p:nvPr/>
              </p:nvSpPr>
              <p:spPr bwMode="auto">
                <a:xfrm flipV="1">
                  <a:off x="5040" y="6120"/>
                  <a:ext cx="18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195" name="AutoShape 7"/>
              <p:cNvCxnSpPr>
                <a:cxnSpLocks noChangeShapeType="1"/>
              </p:cNvCxnSpPr>
              <p:nvPr/>
            </p:nvCxnSpPr>
            <p:spPr bwMode="auto">
              <a:xfrm>
                <a:off x="5040" y="6120"/>
                <a:ext cx="1641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96" name="AutoShape 8"/>
              <p:cNvCxnSpPr>
                <a:cxnSpLocks noChangeShapeType="1"/>
              </p:cNvCxnSpPr>
              <p:nvPr/>
            </p:nvCxnSpPr>
            <p:spPr bwMode="auto">
              <a:xfrm>
                <a:off x="3123" y="6120"/>
                <a:ext cx="1728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</p:grpSp>
      <p:grpSp>
        <p:nvGrpSpPr>
          <p:cNvPr id="211" name="Group 210"/>
          <p:cNvGrpSpPr/>
          <p:nvPr/>
        </p:nvGrpSpPr>
        <p:grpSpPr>
          <a:xfrm>
            <a:off x="6876661" y="2553483"/>
            <a:ext cx="2010191" cy="2078515"/>
            <a:chOff x="6876661" y="2422849"/>
            <a:chExt cx="2010191" cy="2078515"/>
          </a:xfrm>
        </p:grpSpPr>
        <p:cxnSp>
          <p:nvCxnSpPr>
            <p:cNvPr id="201" name="Straight Connector 200"/>
            <p:cNvCxnSpPr/>
            <p:nvPr/>
          </p:nvCxnSpPr>
          <p:spPr>
            <a:xfrm>
              <a:off x="6886588" y="3143248"/>
              <a:ext cx="107157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>
              <a:off x="7958158" y="3143248"/>
              <a:ext cx="928694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>
            <a:xfrm rot="5400000">
              <a:off x="7279497" y="3821909"/>
              <a:ext cx="1357322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5400000" flipH="1" flipV="1">
              <a:off x="7743844" y="3357562"/>
              <a:ext cx="1357322" cy="92869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0" name="Freeform 209"/>
            <p:cNvSpPr/>
            <p:nvPr/>
          </p:nvSpPr>
          <p:spPr>
            <a:xfrm>
              <a:off x="6876661" y="2422849"/>
              <a:ext cx="1996751" cy="721567"/>
            </a:xfrm>
            <a:custGeom>
              <a:avLst/>
              <a:gdLst>
                <a:gd name="connsiteX0" fmla="*/ 0 w 1996751"/>
                <a:gd name="connsiteY0" fmla="*/ 721567 h 721567"/>
                <a:gd name="connsiteX1" fmla="*/ 970384 w 1996751"/>
                <a:gd name="connsiteY1" fmla="*/ 3110 h 721567"/>
                <a:gd name="connsiteX2" fmla="*/ 1996751 w 1996751"/>
                <a:gd name="connsiteY2" fmla="*/ 702906 h 721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6751" h="721567">
                  <a:moveTo>
                    <a:pt x="0" y="721567"/>
                  </a:moveTo>
                  <a:cubicBezTo>
                    <a:pt x="318796" y="363893"/>
                    <a:pt x="637592" y="6220"/>
                    <a:pt x="970384" y="3110"/>
                  </a:cubicBezTo>
                  <a:cubicBezTo>
                    <a:pt x="1303176" y="0"/>
                    <a:pt x="1649963" y="351453"/>
                    <a:pt x="1996751" y="702906"/>
                  </a:cubicBezTo>
                </a:path>
              </a:pathLst>
            </a:cu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2" name="TextBox 211"/>
          <p:cNvSpPr txBox="1"/>
          <p:nvPr/>
        </p:nvSpPr>
        <p:spPr>
          <a:xfrm>
            <a:off x="1028672" y="5214950"/>
            <a:ext cx="8572560" cy="49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DEGREE OF A NODE: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is the number of branches incident to it.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12" y="357166"/>
            <a:ext cx="958698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F227-248D-4963-99BB-700C4C3FB295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5712" y="357167"/>
            <a:ext cx="9508397" cy="642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GRAPH THEORY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814358" y="975026"/>
            <a:ext cx="3500462" cy="2369596"/>
            <a:chOff x="814358" y="1142984"/>
            <a:chExt cx="3500462" cy="2369596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1100110" y="1562281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115694" y="1562281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128367" y="1556054"/>
              <a:ext cx="100013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1109441" y="1571612"/>
              <a:ext cx="2000264" cy="18573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2699739" y="2000240"/>
              <a:ext cx="1857388" cy="1000132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636" y="2486012"/>
              <a:ext cx="1828800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V="1">
              <a:off x="1680945" y="1990909"/>
              <a:ext cx="1857388" cy="1000132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814358" y="120218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57366" y="114298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957498" y="121442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957630" y="121442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177933" y="314324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4814886" y="1149105"/>
            <a:ext cx="464347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Node 1 and 4 are of degree 2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Node 2 and 3 are of degree  3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Node  5 are of degree 4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node of degree two is called a simple node.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node of degree zero is called an isolated node.</a:t>
            </a:r>
          </a:p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14358" y="3429000"/>
            <a:ext cx="8501122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TREE: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tree of a connected graph is defined as a set of branches which together all nodes of the graph without forming any loop.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814358" y="4572008"/>
            <a:ext cx="1280160" cy="1371600"/>
            <a:chOff x="6876661" y="2422849"/>
            <a:chExt cx="2010191" cy="2078515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6886588" y="3143248"/>
              <a:ext cx="107157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7958158" y="3143248"/>
              <a:ext cx="928694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7279497" y="3821909"/>
              <a:ext cx="1357322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7743844" y="3357562"/>
              <a:ext cx="1357322" cy="92869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Freeform 49"/>
            <p:cNvSpPr/>
            <p:nvPr/>
          </p:nvSpPr>
          <p:spPr>
            <a:xfrm>
              <a:off x="6876661" y="2422849"/>
              <a:ext cx="1996751" cy="721567"/>
            </a:xfrm>
            <a:custGeom>
              <a:avLst/>
              <a:gdLst>
                <a:gd name="connsiteX0" fmla="*/ 0 w 1996751"/>
                <a:gd name="connsiteY0" fmla="*/ 721567 h 721567"/>
                <a:gd name="connsiteX1" fmla="*/ 970384 w 1996751"/>
                <a:gd name="connsiteY1" fmla="*/ 3110 h 721567"/>
                <a:gd name="connsiteX2" fmla="*/ 1996751 w 1996751"/>
                <a:gd name="connsiteY2" fmla="*/ 702906 h 721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6751" h="721567">
                  <a:moveTo>
                    <a:pt x="0" y="721567"/>
                  </a:moveTo>
                  <a:cubicBezTo>
                    <a:pt x="318796" y="363893"/>
                    <a:pt x="637592" y="6220"/>
                    <a:pt x="970384" y="3110"/>
                  </a:cubicBezTo>
                  <a:cubicBezTo>
                    <a:pt x="1303176" y="0"/>
                    <a:pt x="1649963" y="351453"/>
                    <a:pt x="1996751" y="702906"/>
                  </a:cubicBezTo>
                </a:path>
              </a:pathLst>
            </a:cu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314556" y="4572008"/>
            <a:ext cx="1271601" cy="1371600"/>
            <a:chOff x="6876661" y="2422849"/>
            <a:chExt cx="1996751" cy="2078515"/>
          </a:xfrm>
        </p:grpSpPr>
        <p:cxnSp>
          <p:nvCxnSpPr>
            <p:cNvPr id="54" name="Straight Connector 53"/>
            <p:cNvCxnSpPr/>
            <p:nvPr/>
          </p:nvCxnSpPr>
          <p:spPr>
            <a:xfrm rot="5400000">
              <a:off x="7279497" y="3821909"/>
              <a:ext cx="135732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Freeform 56"/>
            <p:cNvSpPr/>
            <p:nvPr/>
          </p:nvSpPr>
          <p:spPr>
            <a:xfrm>
              <a:off x="6876661" y="2422849"/>
              <a:ext cx="1996751" cy="721567"/>
            </a:xfrm>
            <a:custGeom>
              <a:avLst/>
              <a:gdLst>
                <a:gd name="connsiteX0" fmla="*/ 0 w 1996751"/>
                <a:gd name="connsiteY0" fmla="*/ 721567 h 721567"/>
                <a:gd name="connsiteX1" fmla="*/ 970384 w 1996751"/>
                <a:gd name="connsiteY1" fmla="*/ 3110 h 721567"/>
                <a:gd name="connsiteX2" fmla="*/ 1996751 w 1996751"/>
                <a:gd name="connsiteY2" fmla="*/ 702906 h 721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6751" h="721567">
                  <a:moveTo>
                    <a:pt x="0" y="721567"/>
                  </a:moveTo>
                  <a:cubicBezTo>
                    <a:pt x="318796" y="363893"/>
                    <a:pt x="637592" y="6220"/>
                    <a:pt x="970384" y="3110"/>
                  </a:cubicBezTo>
                  <a:cubicBezTo>
                    <a:pt x="1303176" y="0"/>
                    <a:pt x="1649963" y="351453"/>
                    <a:pt x="1996751" y="702906"/>
                  </a:cubicBezTo>
                </a:path>
              </a:pathLst>
            </a:cu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873851" y="5047395"/>
            <a:ext cx="1273838" cy="896213"/>
            <a:chOff x="6886588" y="3143248"/>
            <a:chExt cx="2000264" cy="1358116"/>
          </a:xfrm>
        </p:grpSpPr>
        <p:cxnSp>
          <p:nvCxnSpPr>
            <p:cNvPr id="60" name="Straight Connector 59"/>
            <p:cNvCxnSpPr/>
            <p:nvPr/>
          </p:nvCxnSpPr>
          <p:spPr>
            <a:xfrm>
              <a:off x="7958158" y="3143248"/>
              <a:ext cx="928694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>
              <a:off x="7279497" y="3821909"/>
              <a:ext cx="1357322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5398435" y="5031943"/>
            <a:ext cx="1273838" cy="895689"/>
            <a:chOff x="6886588" y="3143248"/>
            <a:chExt cx="2000264" cy="1357322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6886588" y="3143248"/>
              <a:ext cx="107157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7743844" y="3357562"/>
              <a:ext cx="1357322" cy="928694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/>
          <p:cNvGrpSpPr/>
          <p:nvPr/>
        </p:nvGrpSpPr>
        <p:grpSpPr>
          <a:xfrm>
            <a:off x="6892909" y="5047395"/>
            <a:ext cx="1273838" cy="895689"/>
            <a:chOff x="6886588" y="3143248"/>
            <a:chExt cx="2000264" cy="1357322"/>
          </a:xfrm>
        </p:grpSpPr>
        <p:cxnSp>
          <p:nvCxnSpPr>
            <p:cNvPr id="74" name="Straight Connector 73"/>
            <p:cNvCxnSpPr/>
            <p:nvPr/>
          </p:nvCxnSpPr>
          <p:spPr>
            <a:xfrm>
              <a:off x="7958158" y="3143248"/>
              <a:ext cx="928694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7743844" y="3357562"/>
              <a:ext cx="1357322" cy="92869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/>
          <p:cNvGrpSpPr/>
          <p:nvPr/>
        </p:nvGrpSpPr>
        <p:grpSpPr>
          <a:xfrm>
            <a:off x="8439562" y="4572008"/>
            <a:ext cx="1280160" cy="1371600"/>
            <a:chOff x="6876661" y="2422849"/>
            <a:chExt cx="2010191" cy="2078515"/>
          </a:xfrm>
        </p:grpSpPr>
        <p:cxnSp>
          <p:nvCxnSpPr>
            <p:cNvPr id="82" name="Straight Connector 81"/>
            <p:cNvCxnSpPr/>
            <p:nvPr/>
          </p:nvCxnSpPr>
          <p:spPr>
            <a:xfrm rot="5400000">
              <a:off x="7279497" y="3821909"/>
              <a:ext cx="135732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743844" y="3357562"/>
              <a:ext cx="1357322" cy="928694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Freeform 84"/>
            <p:cNvSpPr/>
            <p:nvPr/>
          </p:nvSpPr>
          <p:spPr>
            <a:xfrm>
              <a:off x="6876661" y="2422849"/>
              <a:ext cx="1996751" cy="721567"/>
            </a:xfrm>
            <a:custGeom>
              <a:avLst/>
              <a:gdLst>
                <a:gd name="connsiteX0" fmla="*/ 0 w 1996751"/>
                <a:gd name="connsiteY0" fmla="*/ 721567 h 721567"/>
                <a:gd name="connsiteX1" fmla="*/ 970384 w 1996751"/>
                <a:gd name="connsiteY1" fmla="*/ 3110 h 721567"/>
                <a:gd name="connsiteX2" fmla="*/ 1996751 w 1996751"/>
                <a:gd name="connsiteY2" fmla="*/ 702906 h 721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6751" h="721567">
                  <a:moveTo>
                    <a:pt x="0" y="721567"/>
                  </a:moveTo>
                  <a:cubicBezTo>
                    <a:pt x="318796" y="363893"/>
                    <a:pt x="637592" y="6220"/>
                    <a:pt x="970384" y="3110"/>
                  </a:cubicBezTo>
                  <a:cubicBezTo>
                    <a:pt x="1303176" y="0"/>
                    <a:pt x="1649963" y="351453"/>
                    <a:pt x="1996751" y="702906"/>
                  </a:cubicBezTo>
                </a:path>
              </a:pathLst>
            </a:cu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12" y="357166"/>
            <a:ext cx="958698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F227-248D-4963-99BB-700C4C3FB295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5712" y="357167"/>
            <a:ext cx="9508397" cy="642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GRAPH THEORY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14358" y="1214422"/>
            <a:ext cx="1280160" cy="1371076"/>
            <a:chOff x="6876661" y="2422849"/>
            <a:chExt cx="2010191" cy="207772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7958158" y="3143248"/>
              <a:ext cx="928694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reeform 13"/>
            <p:cNvSpPr/>
            <p:nvPr/>
          </p:nvSpPr>
          <p:spPr>
            <a:xfrm>
              <a:off x="6876661" y="2422849"/>
              <a:ext cx="1996751" cy="721567"/>
            </a:xfrm>
            <a:custGeom>
              <a:avLst/>
              <a:gdLst>
                <a:gd name="connsiteX0" fmla="*/ 0 w 1996751"/>
                <a:gd name="connsiteY0" fmla="*/ 721567 h 721567"/>
                <a:gd name="connsiteX1" fmla="*/ 970384 w 1996751"/>
                <a:gd name="connsiteY1" fmla="*/ 3110 h 721567"/>
                <a:gd name="connsiteX2" fmla="*/ 1996751 w 1996751"/>
                <a:gd name="connsiteY2" fmla="*/ 702906 h 721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6751" h="721567">
                  <a:moveTo>
                    <a:pt x="0" y="721567"/>
                  </a:moveTo>
                  <a:cubicBezTo>
                    <a:pt x="318796" y="363893"/>
                    <a:pt x="637592" y="6220"/>
                    <a:pt x="970384" y="3110"/>
                  </a:cubicBezTo>
                  <a:cubicBezTo>
                    <a:pt x="1303176" y="0"/>
                    <a:pt x="1649963" y="351453"/>
                    <a:pt x="1996751" y="702906"/>
                  </a:cubicBezTo>
                </a:path>
              </a:pathLst>
            </a:cu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385994" y="1214422"/>
            <a:ext cx="1271601" cy="1371076"/>
            <a:chOff x="6876661" y="2422849"/>
            <a:chExt cx="1996751" cy="2077721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886588" y="3143248"/>
              <a:ext cx="107157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 20"/>
            <p:cNvSpPr/>
            <p:nvPr/>
          </p:nvSpPr>
          <p:spPr>
            <a:xfrm>
              <a:off x="6876661" y="2422849"/>
              <a:ext cx="1996751" cy="721567"/>
            </a:xfrm>
            <a:custGeom>
              <a:avLst/>
              <a:gdLst>
                <a:gd name="connsiteX0" fmla="*/ 0 w 1996751"/>
                <a:gd name="connsiteY0" fmla="*/ 721567 h 721567"/>
                <a:gd name="connsiteX1" fmla="*/ 970384 w 1996751"/>
                <a:gd name="connsiteY1" fmla="*/ 3110 h 721567"/>
                <a:gd name="connsiteX2" fmla="*/ 1996751 w 1996751"/>
                <a:gd name="connsiteY2" fmla="*/ 702906 h 721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6751" h="721567">
                  <a:moveTo>
                    <a:pt x="0" y="721567"/>
                  </a:moveTo>
                  <a:cubicBezTo>
                    <a:pt x="318796" y="363893"/>
                    <a:pt x="637592" y="6220"/>
                    <a:pt x="970384" y="3110"/>
                  </a:cubicBezTo>
                  <a:cubicBezTo>
                    <a:pt x="1303176" y="0"/>
                    <a:pt x="1649963" y="351453"/>
                    <a:pt x="1996751" y="702906"/>
                  </a:cubicBezTo>
                </a:path>
              </a:pathLst>
            </a:cu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8427221" y="1671147"/>
            <a:ext cx="1273838" cy="896213"/>
            <a:chOff x="6886588" y="3143248"/>
            <a:chExt cx="2000264" cy="1358116"/>
          </a:xfrm>
        </p:grpSpPr>
        <p:cxnSp>
          <p:nvCxnSpPr>
            <p:cNvPr id="25" name="Straight Connector 24"/>
            <p:cNvCxnSpPr/>
            <p:nvPr/>
          </p:nvCxnSpPr>
          <p:spPr>
            <a:xfrm rot="5400000">
              <a:off x="7279497" y="3821909"/>
              <a:ext cx="1357322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7743844" y="3357562"/>
              <a:ext cx="1357322" cy="928694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938271" y="1671446"/>
            <a:ext cx="1273838" cy="895689"/>
            <a:chOff x="6886588" y="3143248"/>
            <a:chExt cx="2000264" cy="1357322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6886588" y="3143248"/>
              <a:ext cx="107157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7958158" y="3143248"/>
              <a:ext cx="928694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5460042" y="1668236"/>
            <a:ext cx="1273838" cy="896213"/>
            <a:chOff x="6886588" y="3143248"/>
            <a:chExt cx="2000264" cy="1358116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6886588" y="3143248"/>
              <a:ext cx="107157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7958158" y="3143248"/>
              <a:ext cx="928694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7279497" y="3821909"/>
              <a:ext cx="1357322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6954816" y="1198970"/>
            <a:ext cx="1280160" cy="1371600"/>
            <a:chOff x="6876661" y="2422849"/>
            <a:chExt cx="2010191" cy="2078515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7958158" y="3143248"/>
              <a:ext cx="928694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279497" y="3821909"/>
              <a:ext cx="1357322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Freeform 48"/>
            <p:cNvSpPr/>
            <p:nvPr/>
          </p:nvSpPr>
          <p:spPr>
            <a:xfrm>
              <a:off x="6876661" y="2422849"/>
              <a:ext cx="1996751" cy="721567"/>
            </a:xfrm>
            <a:custGeom>
              <a:avLst/>
              <a:gdLst>
                <a:gd name="connsiteX0" fmla="*/ 0 w 1996751"/>
                <a:gd name="connsiteY0" fmla="*/ 721567 h 721567"/>
                <a:gd name="connsiteX1" fmla="*/ 970384 w 1996751"/>
                <a:gd name="connsiteY1" fmla="*/ 3110 h 721567"/>
                <a:gd name="connsiteX2" fmla="*/ 1996751 w 1996751"/>
                <a:gd name="connsiteY2" fmla="*/ 702906 h 721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6751" h="721567">
                  <a:moveTo>
                    <a:pt x="0" y="721567"/>
                  </a:moveTo>
                  <a:cubicBezTo>
                    <a:pt x="318796" y="363893"/>
                    <a:pt x="637592" y="6220"/>
                    <a:pt x="970384" y="3110"/>
                  </a:cubicBezTo>
                  <a:cubicBezTo>
                    <a:pt x="1303176" y="0"/>
                    <a:pt x="1649963" y="351453"/>
                    <a:pt x="1996751" y="702906"/>
                  </a:cubicBezTo>
                </a:path>
              </a:pathLst>
            </a:cu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14358" y="2814051"/>
            <a:ext cx="1271601" cy="1371600"/>
            <a:chOff x="6876661" y="2422849"/>
            <a:chExt cx="1996751" cy="2078515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6886588" y="3143248"/>
              <a:ext cx="107157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279497" y="3821909"/>
              <a:ext cx="1357322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Freeform 55"/>
            <p:cNvSpPr/>
            <p:nvPr/>
          </p:nvSpPr>
          <p:spPr>
            <a:xfrm>
              <a:off x="6876661" y="2422849"/>
              <a:ext cx="1996751" cy="721567"/>
            </a:xfrm>
            <a:custGeom>
              <a:avLst/>
              <a:gdLst>
                <a:gd name="connsiteX0" fmla="*/ 0 w 1996751"/>
                <a:gd name="connsiteY0" fmla="*/ 721567 h 721567"/>
                <a:gd name="connsiteX1" fmla="*/ 970384 w 1996751"/>
                <a:gd name="connsiteY1" fmla="*/ 3110 h 721567"/>
                <a:gd name="connsiteX2" fmla="*/ 1996751 w 1996751"/>
                <a:gd name="connsiteY2" fmla="*/ 702906 h 721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6751" h="721567">
                  <a:moveTo>
                    <a:pt x="0" y="721567"/>
                  </a:moveTo>
                  <a:cubicBezTo>
                    <a:pt x="318796" y="363893"/>
                    <a:pt x="637592" y="6220"/>
                    <a:pt x="970384" y="3110"/>
                  </a:cubicBezTo>
                  <a:cubicBezTo>
                    <a:pt x="1303176" y="0"/>
                    <a:pt x="1649963" y="351453"/>
                    <a:pt x="1996751" y="702906"/>
                  </a:cubicBezTo>
                </a:path>
              </a:pathLst>
            </a:cu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469478" y="3280107"/>
            <a:ext cx="1273838" cy="895689"/>
            <a:chOff x="6886588" y="3143248"/>
            <a:chExt cx="2000264" cy="1357322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7785356" y="3143248"/>
              <a:ext cx="107157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7743844" y="3357562"/>
              <a:ext cx="1357322" cy="928694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>
            <a:off x="4183990" y="3283317"/>
            <a:ext cx="1273838" cy="895689"/>
            <a:chOff x="6886588" y="3143248"/>
            <a:chExt cx="2000264" cy="1357322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6886588" y="3143248"/>
              <a:ext cx="107157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7958158" y="3143248"/>
              <a:ext cx="928694" cy="1588"/>
            </a:xfrm>
            <a:prstGeom prst="line">
              <a:avLst/>
            </a:prstGeom>
            <a:ln w="158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7743844" y="3357562"/>
              <a:ext cx="1357322" cy="928694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63618" y="2807930"/>
            <a:ext cx="1280160" cy="1371076"/>
            <a:chOff x="6876661" y="2422849"/>
            <a:chExt cx="2010191" cy="2077721"/>
          </a:xfrm>
        </p:grpSpPr>
        <p:cxnSp>
          <p:nvCxnSpPr>
            <p:cNvPr id="73" name="Straight Connector 72"/>
            <p:cNvCxnSpPr/>
            <p:nvPr/>
          </p:nvCxnSpPr>
          <p:spPr>
            <a:xfrm>
              <a:off x="7958158" y="3143248"/>
              <a:ext cx="928694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7743844" y="3357562"/>
              <a:ext cx="1357322" cy="928694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Freeform 76"/>
            <p:cNvSpPr/>
            <p:nvPr/>
          </p:nvSpPr>
          <p:spPr>
            <a:xfrm>
              <a:off x="6876661" y="2422849"/>
              <a:ext cx="1996751" cy="721567"/>
            </a:xfrm>
            <a:custGeom>
              <a:avLst/>
              <a:gdLst>
                <a:gd name="connsiteX0" fmla="*/ 0 w 1996751"/>
                <a:gd name="connsiteY0" fmla="*/ 721567 h 721567"/>
                <a:gd name="connsiteX1" fmla="*/ 970384 w 1996751"/>
                <a:gd name="connsiteY1" fmla="*/ 3110 h 721567"/>
                <a:gd name="connsiteX2" fmla="*/ 1996751 w 1996751"/>
                <a:gd name="connsiteY2" fmla="*/ 702906 h 721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6751" h="721567">
                  <a:moveTo>
                    <a:pt x="0" y="721567"/>
                  </a:moveTo>
                  <a:cubicBezTo>
                    <a:pt x="318796" y="363893"/>
                    <a:pt x="637592" y="6220"/>
                    <a:pt x="970384" y="3110"/>
                  </a:cubicBezTo>
                  <a:cubicBezTo>
                    <a:pt x="1303176" y="0"/>
                    <a:pt x="1649963" y="351453"/>
                    <a:pt x="1996751" y="702906"/>
                  </a:cubicBezTo>
                </a:path>
              </a:pathLst>
            </a:cu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7684452" y="3261445"/>
            <a:ext cx="1273838" cy="895689"/>
            <a:chOff x="6886588" y="3143248"/>
            <a:chExt cx="2000264" cy="1357322"/>
          </a:xfrm>
        </p:grpSpPr>
        <p:cxnSp>
          <p:nvCxnSpPr>
            <p:cNvPr id="79" name="Straight Connector 78"/>
            <p:cNvCxnSpPr/>
            <p:nvPr/>
          </p:nvCxnSpPr>
          <p:spPr>
            <a:xfrm>
              <a:off x="6886588" y="3143248"/>
              <a:ext cx="107157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 flipH="1">
              <a:off x="6743712" y="3286124"/>
              <a:ext cx="1357322" cy="107157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743844" y="3357562"/>
              <a:ext cx="1357322" cy="928694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TextBox 84"/>
          <p:cNvSpPr txBox="1"/>
          <p:nvPr/>
        </p:nvSpPr>
        <p:spPr>
          <a:xfrm>
            <a:off x="814358" y="4643446"/>
            <a:ext cx="87154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TWIGS: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branches of a tree are called tree branches or twigs.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TREE LINKS: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is that branch of the graph that does not belong the particular tree.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12" y="357166"/>
            <a:ext cx="958698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F227-248D-4963-99BB-700C4C3FB295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5712" y="357167"/>
            <a:ext cx="9508397" cy="642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GRAPH THEORY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1258438" y="1061458"/>
            <a:ext cx="2056250" cy="2867608"/>
            <a:chOff x="770913" y="913218"/>
            <a:chExt cx="2056250" cy="2867608"/>
          </a:xfrm>
        </p:grpSpPr>
        <p:sp>
          <p:nvSpPr>
            <p:cNvPr id="69" name="TextBox 68"/>
            <p:cNvSpPr txBox="1"/>
            <p:nvPr/>
          </p:nvSpPr>
          <p:spPr>
            <a:xfrm>
              <a:off x="898337" y="2857496"/>
              <a:ext cx="192882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Twigs: 1, 2, 3</a:t>
              </a:r>
            </a:p>
            <a:p>
              <a:pPr>
                <a:lnSpc>
                  <a:spcPct val="150000"/>
                </a:lnSpc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Links: 4, 5, 6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770913" y="913218"/>
              <a:ext cx="1773409" cy="1935525"/>
              <a:chOff x="770913" y="913218"/>
              <a:chExt cx="1773409" cy="1935525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1028672" y="1200144"/>
                <a:ext cx="1280160" cy="1371600"/>
                <a:chOff x="6876661" y="2422849"/>
                <a:chExt cx="2010191" cy="2078515"/>
              </a:xfrm>
            </p:grpSpPr>
            <p:cxnSp>
              <p:nvCxnSpPr>
                <p:cNvPr id="9" name="Straight Connector 8"/>
                <p:cNvCxnSpPr/>
                <p:nvPr/>
              </p:nvCxnSpPr>
              <p:spPr>
                <a:xfrm>
                  <a:off x="6886588" y="3143248"/>
                  <a:ext cx="1071570" cy="1588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>
                  <a:off x="7958158" y="3143248"/>
                  <a:ext cx="928694" cy="1588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rot="5400000">
                  <a:off x="7279497" y="3821909"/>
                  <a:ext cx="1357322" cy="1588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prstDash val="dash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rot="16200000" flipH="1">
                  <a:off x="6743712" y="3286124"/>
                  <a:ext cx="1357322" cy="107157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rot="5400000" flipH="1" flipV="1">
                  <a:off x="7743844" y="3357562"/>
                  <a:ext cx="1357322" cy="928694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Freeform 13"/>
                <p:cNvSpPr/>
                <p:nvPr/>
              </p:nvSpPr>
              <p:spPr>
                <a:xfrm>
                  <a:off x="6876661" y="2422849"/>
                  <a:ext cx="1996751" cy="721567"/>
                </a:xfrm>
                <a:custGeom>
                  <a:avLst/>
                  <a:gdLst>
                    <a:gd name="connsiteX0" fmla="*/ 0 w 1996751"/>
                    <a:gd name="connsiteY0" fmla="*/ 721567 h 721567"/>
                    <a:gd name="connsiteX1" fmla="*/ 970384 w 1996751"/>
                    <a:gd name="connsiteY1" fmla="*/ 3110 h 721567"/>
                    <a:gd name="connsiteX2" fmla="*/ 1996751 w 1996751"/>
                    <a:gd name="connsiteY2" fmla="*/ 702906 h 7215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996751" h="721567">
                      <a:moveTo>
                        <a:pt x="0" y="721567"/>
                      </a:moveTo>
                      <a:cubicBezTo>
                        <a:pt x="318796" y="363893"/>
                        <a:pt x="637592" y="6220"/>
                        <a:pt x="970384" y="3110"/>
                      </a:cubicBezTo>
                      <a:cubicBezTo>
                        <a:pt x="1303176" y="0"/>
                        <a:pt x="1649963" y="351453"/>
                        <a:pt x="1996751" y="702906"/>
                      </a:cubicBezTo>
                    </a:path>
                  </a:pathLst>
                </a:custGeom>
                <a:ln w="158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2" name="TextBox 41"/>
              <p:cNvSpPr txBox="1"/>
              <p:nvPr/>
            </p:nvSpPr>
            <p:spPr>
              <a:xfrm>
                <a:off x="770913" y="1534288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1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1600176" y="1403953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1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2330008" y="1518836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1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600176" y="2571744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1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1267769" y="1416089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1876597" y="1425719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2028804" y="1987699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1705728" y="1857364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1314424" y="1857364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1538069" y="913218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6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4122949" y="1014803"/>
            <a:ext cx="1977821" cy="2842825"/>
            <a:chOff x="3470676" y="938001"/>
            <a:chExt cx="1977821" cy="2842825"/>
          </a:xfrm>
        </p:grpSpPr>
        <p:sp>
          <p:nvSpPr>
            <p:cNvPr id="70" name="TextBox 69"/>
            <p:cNvSpPr txBox="1"/>
            <p:nvPr/>
          </p:nvSpPr>
          <p:spPr>
            <a:xfrm>
              <a:off x="3519671" y="2857496"/>
              <a:ext cx="192882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Twigs: 2, 4, 6</a:t>
              </a:r>
            </a:p>
            <a:p>
              <a:pPr>
                <a:lnSpc>
                  <a:spcPct val="150000"/>
                </a:lnSpc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Links: 1, 3, 5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3470676" y="938001"/>
              <a:ext cx="1773409" cy="1913846"/>
              <a:chOff x="3470676" y="938001"/>
              <a:chExt cx="1773409" cy="1913846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3743316" y="1214422"/>
                <a:ext cx="1280160" cy="1371600"/>
                <a:chOff x="6876661" y="2422849"/>
                <a:chExt cx="2010191" cy="2078515"/>
              </a:xfrm>
            </p:grpSpPr>
            <p:cxnSp>
              <p:nvCxnSpPr>
                <p:cNvPr id="16" name="Straight Connector 15"/>
                <p:cNvCxnSpPr/>
                <p:nvPr/>
              </p:nvCxnSpPr>
              <p:spPr>
                <a:xfrm>
                  <a:off x="6886588" y="3143248"/>
                  <a:ext cx="1071570" cy="1588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prstDash val="dash"/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7958158" y="3143248"/>
                  <a:ext cx="928694" cy="1588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rot="5400000">
                  <a:off x="7279497" y="3821909"/>
                  <a:ext cx="1357322" cy="1588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rot="16200000" flipH="1">
                  <a:off x="6743712" y="3286124"/>
                  <a:ext cx="1357322" cy="107157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rot="5400000" flipH="1" flipV="1">
                  <a:off x="7743844" y="3357562"/>
                  <a:ext cx="1357322" cy="928694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Freeform 20"/>
                <p:cNvSpPr/>
                <p:nvPr/>
              </p:nvSpPr>
              <p:spPr>
                <a:xfrm>
                  <a:off x="6876661" y="2422849"/>
                  <a:ext cx="1996751" cy="721567"/>
                </a:xfrm>
                <a:custGeom>
                  <a:avLst/>
                  <a:gdLst>
                    <a:gd name="connsiteX0" fmla="*/ 0 w 1996751"/>
                    <a:gd name="connsiteY0" fmla="*/ 721567 h 721567"/>
                    <a:gd name="connsiteX1" fmla="*/ 970384 w 1996751"/>
                    <a:gd name="connsiteY1" fmla="*/ 3110 h 721567"/>
                    <a:gd name="connsiteX2" fmla="*/ 1996751 w 1996751"/>
                    <a:gd name="connsiteY2" fmla="*/ 702906 h 7215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996751" h="721567">
                      <a:moveTo>
                        <a:pt x="0" y="721567"/>
                      </a:moveTo>
                      <a:cubicBezTo>
                        <a:pt x="318796" y="363893"/>
                        <a:pt x="637592" y="6220"/>
                        <a:pt x="970384" y="3110"/>
                      </a:cubicBezTo>
                      <a:cubicBezTo>
                        <a:pt x="1303176" y="0"/>
                        <a:pt x="1649963" y="351453"/>
                        <a:pt x="1996751" y="702906"/>
                      </a:cubicBezTo>
                    </a:path>
                  </a:pathLst>
                </a:cu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6" name="TextBox 45"/>
              <p:cNvSpPr txBox="1"/>
              <p:nvPr/>
            </p:nvSpPr>
            <p:spPr>
              <a:xfrm>
                <a:off x="3470676" y="1537392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1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4299939" y="1407057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1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5029771" y="1521940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1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4299939" y="2574848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1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995525" y="1428524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4604353" y="1438154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4433484" y="1869799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4042180" y="1869799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4743448" y="2000240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4243382" y="938001"/>
                <a:ext cx="2143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Times New Roman" pitchFamily="18" charset="0"/>
                    <a:cs typeface="Times New Roman" pitchFamily="18" charset="0"/>
                  </a:rPr>
                  <a:t>6</a:t>
                </a:r>
                <a:endParaRPr 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82" name="Group 81"/>
          <p:cNvGrpSpPr/>
          <p:nvPr/>
        </p:nvGrpSpPr>
        <p:grpSpPr>
          <a:xfrm>
            <a:off x="6815150" y="1049973"/>
            <a:ext cx="2071702" cy="2852156"/>
            <a:chOff x="6815150" y="928670"/>
            <a:chExt cx="2071702" cy="2852156"/>
          </a:xfrm>
        </p:grpSpPr>
        <p:sp>
          <p:nvSpPr>
            <p:cNvPr id="50" name="TextBox 49"/>
            <p:cNvSpPr txBox="1"/>
            <p:nvPr/>
          </p:nvSpPr>
          <p:spPr>
            <a:xfrm>
              <a:off x="6815150" y="1571612"/>
              <a:ext cx="214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6958026" y="928670"/>
              <a:ext cx="1928826" cy="2852156"/>
              <a:chOff x="6159966" y="928670"/>
              <a:chExt cx="1928826" cy="285215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6159966" y="2857496"/>
                <a:ext cx="1928826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Twigs: 3, 4, 5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Links:1, 2, 6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6243646" y="928670"/>
                <a:ext cx="1504251" cy="1935612"/>
                <a:chOff x="6243646" y="928670"/>
                <a:chExt cx="1504251" cy="1935612"/>
              </a:xfrm>
            </p:grpSpPr>
            <p:grpSp>
              <p:nvGrpSpPr>
                <p:cNvPr id="22" name="Group 21"/>
                <p:cNvGrpSpPr/>
                <p:nvPr/>
              </p:nvGrpSpPr>
              <p:grpSpPr>
                <a:xfrm>
                  <a:off x="6243646" y="1214422"/>
                  <a:ext cx="1280160" cy="1371600"/>
                  <a:chOff x="6876661" y="2422849"/>
                  <a:chExt cx="2010191" cy="2078515"/>
                </a:xfrm>
              </p:grpSpPr>
              <p:cxnSp>
                <p:nvCxnSpPr>
                  <p:cNvPr id="23" name="Straight Connector 22"/>
                  <p:cNvCxnSpPr/>
                  <p:nvPr/>
                </p:nvCxnSpPr>
                <p:spPr>
                  <a:xfrm>
                    <a:off x="6886588" y="3143248"/>
                    <a:ext cx="1071570" cy="158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  <a:prstDash val="dash"/>
                    <a:headEnd type="oval"/>
                    <a:tailEnd type="oval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7958158" y="3143248"/>
                    <a:ext cx="928694" cy="158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  <a:prstDash val="dash"/>
                    <a:tailEnd type="oval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 rot="5400000">
                    <a:off x="7279497" y="3821909"/>
                    <a:ext cx="1357322" cy="158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  <a:tailEnd type="oval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 rot="16200000" flipH="1">
                    <a:off x="6743712" y="3286124"/>
                    <a:ext cx="1357322" cy="107157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/>
                  <p:nvPr/>
                </p:nvCxnSpPr>
                <p:spPr>
                  <a:xfrm rot="5400000" flipH="1" flipV="1">
                    <a:off x="7743844" y="3357562"/>
                    <a:ext cx="1357322" cy="9286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" name="Freeform 27"/>
                  <p:cNvSpPr/>
                  <p:nvPr/>
                </p:nvSpPr>
                <p:spPr>
                  <a:xfrm>
                    <a:off x="6876661" y="2422849"/>
                    <a:ext cx="1996751" cy="721567"/>
                  </a:xfrm>
                  <a:custGeom>
                    <a:avLst/>
                    <a:gdLst>
                      <a:gd name="connsiteX0" fmla="*/ 0 w 1996751"/>
                      <a:gd name="connsiteY0" fmla="*/ 721567 h 721567"/>
                      <a:gd name="connsiteX1" fmla="*/ 970384 w 1996751"/>
                      <a:gd name="connsiteY1" fmla="*/ 3110 h 721567"/>
                      <a:gd name="connsiteX2" fmla="*/ 1996751 w 1996751"/>
                      <a:gd name="connsiteY2" fmla="*/ 702906 h 7215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996751" h="721567">
                        <a:moveTo>
                          <a:pt x="0" y="721567"/>
                        </a:moveTo>
                        <a:cubicBezTo>
                          <a:pt x="318796" y="363893"/>
                          <a:pt x="637592" y="6220"/>
                          <a:pt x="970384" y="3110"/>
                        </a:cubicBezTo>
                        <a:cubicBezTo>
                          <a:pt x="1303176" y="0"/>
                          <a:pt x="1649963" y="351453"/>
                          <a:pt x="1996751" y="702906"/>
                        </a:cubicBezTo>
                      </a:path>
                    </a:pathLst>
                  </a:custGeom>
                  <a:ln w="1587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1" name="TextBox 50"/>
                <p:cNvSpPr txBox="1"/>
                <p:nvPr/>
              </p:nvSpPr>
              <p:spPr>
                <a:xfrm>
                  <a:off x="6803751" y="1419492"/>
                  <a:ext cx="21431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en-US" sz="12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2" name="TextBox 51"/>
                <p:cNvSpPr txBox="1"/>
                <p:nvPr/>
              </p:nvSpPr>
              <p:spPr>
                <a:xfrm>
                  <a:off x="7533583" y="1534375"/>
                  <a:ext cx="21431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:endParaRPr lang="en-US" sz="12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6803751" y="2587283"/>
                  <a:ext cx="21431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  <a:endParaRPr lang="en-US" sz="12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6440247" y="1447186"/>
                  <a:ext cx="21431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lang="en-US" sz="12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4" name="TextBox 63"/>
                <p:cNvSpPr txBox="1"/>
                <p:nvPr/>
              </p:nvSpPr>
              <p:spPr>
                <a:xfrm>
                  <a:off x="7049075" y="1456816"/>
                  <a:ext cx="21431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en-US" sz="12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5" name="TextBox 64"/>
                <p:cNvSpPr txBox="1"/>
                <p:nvPr/>
              </p:nvSpPr>
              <p:spPr>
                <a:xfrm>
                  <a:off x="6878206" y="1888461"/>
                  <a:ext cx="21431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  <a:endParaRPr lang="en-US" sz="12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6" name="TextBox 65"/>
                <p:cNvSpPr txBox="1"/>
                <p:nvPr/>
              </p:nvSpPr>
              <p:spPr>
                <a:xfrm>
                  <a:off x="6486902" y="1888461"/>
                  <a:ext cx="21431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>
                      <a:latin typeface="Times New Roman" pitchFamily="18" charset="0"/>
                      <a:cs typeface="Times New Roman" pitchFamily="18" charset="0"/>
                    </a:rPr>
                    <a:t>5</a:t>
                  </a:r>
                  <a:endParaRPr lang="en-US" sz="12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8" name="TextBox 67"/>
                <p:cNvSpPr txBox="1"/>
                <p:nvPr/>
              </p:nvSpPr>
              <p:spPr>
                <a:xfrm>
                  <a:off x="7243778" y="2000240"/>
                  <a:ext cx="21431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:endParaRPr lang="en-US" sz="12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5" name="TextBox 74"/>
                <p:cNvSpPr txBox="1"/>
                <p:nvPr/>
              </p:nvSpPr>
              <p:spPr>
                <a:xfrm>
                  <a:off x="6753043" y="928670"/>
                  <a:ext cx="21431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>
                      <a:latin typeface="Times New Roman" pitchFamily="18" charset="0"/>
                      <a:cs typeface="Times New Roman" pitchFamily="18" charset="0"/>
                    </a:rPr>
                    <a:t>6</a:t>
                  </a:r>
                  <a:endParaRPr lang="en-US" sz="12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sp>
        <p:nvSpPr>
          <p:cNvPr id="83" name="TextBox 82"/>
          <p:cNvSpPr txBox="1"/>
          <p:nvPr/>
        </p:nvSpPr>
        <p:spPr>
          <a:xfrm>
            <a:off x="1171548" y="4143380"/>
            <a:ext cx="7858180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RELATION BETWEEN TWIGS AND NODES: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number of twigs on a tree is one less than the number of nodes.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Number of twigs = Number of Nodes - 1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12" y="357166"/>
            <a:ext cx="958698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F227-248D-4963-99BB-700C4C3FB295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5712" y="357167"/>
            <a:ext cx="9508397" cy="642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GRAPH THEORY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730" y="1000108"/>
            <a:ext cx="9429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NORMAL TREE: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normal tree of a network is a tree that contains all voltage source, no current source, maximum possible number of capacitor and minimum possible inductor.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836497" y="2071678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742920" y="2143116"/>
            <a:ext cx="5054085" cy="2080019"/>
            <a:chOff x="742920" y="2143116"/>
            <a:chExt cx="5054085" cy="2080019"/>
          </a:xfrm>
        </p:grpSpPr>
        <p:sp>
          <p:nvSpPr>
            <p:cNvPr id="61" name="TextBox 60"/>
            <p:cNvSpPr txBox="1"/>
            <p:nvPr/>
          </p:nvSpPr>
          <p:spPr>
            <a:xfrm>
              <a:off x="5082625" y="3236429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2000" baseline="-25000" dirty="0" smtClean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sz="20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742920" y="2143116"/>
              <a:ext cx="4266402" cy="2080019"/>
              <a:chOff x="812493" y="2149325"/>
              <a:chExt cx="4266402" cy="2080019"/>
            </a:xfrm>
          </p:grpSpPr>
          <p:grpSp>
            <p:nvGrpSpPr>
              <p:cNvPr id="1026" name="Group 2"/>
              <p:cNvGrpSpPr>
                <a:grpSpLocks/>
              </p:cNvGrpSpPr>
              <p:nvPr/>
            </p:nvGrpSpPr>
            <p:grpSpPr bwMode="auto">
              <a:xfrm>
                <a:off x="1528738" y="2500306"/>
                <a:ext cx="1736199" cy="284162"/>
                <a:chOff x="-136" y="2700"/>
                <a:chExt cx="10447" cy="1440"/>
              </a:xfrm>
            </p:grpSpPr>
            <p:cxnSp>
              <p:nvCxnSpPr>
                <p:cNvPr id="1027" name="AutoShape 3"/>
                <p:cNvCxnSpPr>
                  <a:cxnSpLocks noChangeShapeType="1"/>
                </p:cNvCxnSpPr>
                <p:nvPr/>
              </p:nvCxnSpPr>
              <p:spPr bwMode="auto">
                <a:xfrm flipV="1">
                  <a:off x="3240" y="2700"/>
                  <a:ext cx="360" cy="72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28" name="AutoShape 4"/>
                <p:cNvCxnSpPr>
                  <a:cxnSpLocks noChangeShapeType="1"/>
                </p:cNvCxnSpPr>
                <p:nvPr/>
              </p:nvCxnSpPr>
              <p:spPr bwMode="auto">
                <a:xfrm>
                  <a:off x="3600" y="2700"/>
                  <a:ext cx="720" cy="144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29" name="AutoShape 5"/>
                <p:cNvCxnSpPr>
                  <a:cxnSpLocks noChangeShapeType="1"/>
                </p:cNvCxnSpPr>
                <p:nvPr/>
              </p:nvCxnSpPr>
              <p:spPr bwMode="auto">
                <a:xfrm flipV="1">
                  <a:off x="4320" y="2700"/>
                  <a:ext cx="720" cy="144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0" name="AutoShape 6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5040" y="2700"/>
                  <a:ext cx="720" cy="144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1" name="AutoShape 7"/>
                <p:cNvCxnSpPr>
                  <a:cxnSpLocks noChangeShapeType="1"/>
                </p:cNvCxnSpPr>
                <p:nvPr/>
              </p:nvCxnSpPr>
              <p:spPr bwMode="auto">
                <a:xfrm flipH="1">
                  <a:off x="5760" y="2700"/>
                  <a:ext cx="720" cy="144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2" name="AutoShape 8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6480" y="2700"/>
                  <a:ext cx="720" cy="144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3" name="AutoShape 9"/>
                <p:cNvCxnSpPr>
                  <a:cxnSpLocks noChangeShapeType="1"/>
                </p:cNvCxnSpPr>
                <p:nvPr/>
              </p:nvCxnSpPr>
              <p:spPr bwMode="auto">
                <a:xfrm>
                  <a:off x="2520" y="3420"/>
                  <a:ext cx="720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4" name="AutoShape 10"/>
                <p:cNvCxnSpPr>
                  <a:cxnSpLocks noChangeShapeType="1"/>
                </p:cNvCxnSpPr>
                <p:nvPr/>
              </p:nvCxnSpPr>
              <p:spPr bwMode="auto">
                <a:xfrm flipV="1">
                  <a:off x="3240" y="2700"/>
                  <a:ext cx="360" cy="72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5" name="AutoShape 11"/>
                <p:cNvCxnSpPr>
                  <a:cxnSpLocks noChangeShapeType="1"/>
                </p:cNvCxnSpPr>
                <p:nvPr/>
              </p:nvCxnSpPr>
              <p:spPr bwMode="auto">
                <a:xfrm>
                  <a:off x="3600" y="2700"/>
                  <a:ext cx="720" cy="144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6" name="AutoShape 12"/>
                <p:cNvCxnSpPr>
                  <a:cxnSpLocks noChangeShapeType="1"/>
                </p:cNvCxnSpPr>
                <p:nvPr/>
              </p:nvCxnSpPr>
              <p:spPr bwMode="auto">
                <a:xfrm>
                  <a:off x="-136" y="3420"/>
                  <a:ext cx="3301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7" name="AutoShape 13"/>
                <p:cNvCxnSpPr>
                  <a:cxnSpLocks noChangeShapeType="1"/>
                </p:cNvCxnSpPr>
                <p:nvPr/>
              </p:nvCxnSpPr>
              <p:spPr bwMode="auto">
                <a:xfrm flipV="1">
                  <a:off x="7200" y="3420"/>
                  <a:ext cx="360" cy="72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8" name="AutoShape 14"/>
                <p:cNvCxnSpPr>
                  <a:cxnSpLocks noChangeShapeType="1"/>
                </p:cNvCxnSpPr>
                <p:nvPr/>
              </p:nvCxnSpPr>
              <p:spPr bwMode="auto">
                <a:xfrm>
                  <a:off x="7560" y="3420"/>
                  <a:ext cx="2751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1039" name="Group 15"/>
              <p:cNvGrpSpPr>
                <a:grpSpLocks/>
              </p:cNvGrpSpPr>
              <p:nvPr/>
            </p:nvGrpSpPr>
            <p:grpSpPr bwMode="auto">
              <a:xfrm rot="5400000">
                <a:off x="2460294" y="3314944"/>
                <a:ext cx="1554480" cy="274320"/>
                <a:chOff x="-5359" y="10440"/>
                <a:chExt cx="23768" cy="2347"/>
              </a:xfrm>
            </p:grpSpPr>
            <p:grpSp>
              <p:nvGrpSpPr>
                <p:cNvPr id="1040" name="Group 16"/>
                <p:cNvGrpSpPr>
                  <a:grpSpLocks/>
                </p:cNvGrpSpPr>
                <p:nvPr/>
              </p:nvGrpSpPr>
              <p:grpSpPr bwMode="auto">
                <a:xfrm rot="16200000">
                  <a:off x="3685" y="10164"/>
                  <a:ext cx="1260" cy="1811"/>
                  <a:chOff x="5220" y="9900"/>
                  <a:chExt cx="900" cy="2160"/>
                </a:xfrm>
              </p:grpSpPr>
              <p:sp>
                <p:nvSpPr>
                  <p:cNvPr id="1041" name="Arc 17"/>
                  <p:cNvSpPr>
                    <a:spLocks/>
                  </p:cNvSpPr>
                  <p:nvPr/>
                </p:nvSpPr>
                <p:spPr bwMode="auto">
                  <a:xfrm>
                    <a:off x="5220" y="990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42" name="Arc 18"/>
                  <p:cNvSpPr>
                    <a:spLocks/>
                  </p:cNvSpPr>
                  <p:nvPr/>
                </p:nvSpPr>
                <p:spPr bwMode="auto">
                  <a:xfrm flipV="1">
                    <a:off x="5220" y="1098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43" name="Group 19"/>
                <p:cNvGrpSpPr>
                  <a:grpSpLocks/>
                </p:cNvGrpSpPr>
                <p:nvPr/>
              </p:nvGrpSpPr>
              <p:grpSpPr bwMode="auto">
                <a:xfrm rot="16200000">
                  <a:off x="5040" y="9720"/>
                  <a:ext cx="1260" cy="2700"/>
                  <a:chOff x="5220" y="9900"/>
                  <a:chExt cx="900" cy="2160"/>
                </a:xfrm>
              </p:grpSpPr>
              <p:sp>
                <p:nvSpPr>
                  <p:cNvPr id="1044" name="Arc 20"/>
                  <p:cNvSpPr>
                    <a:spLocks/>
                  </p:cNvSpPr>
                  <p:nvPr/>
                </p:nvSpPr>
                <p:spPr bwMode="auto">
                  <a:xfrm>
                    <a:off x="5220" y="990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45" name="Arc 21"/>
                  <p:cNvSpPr>
                    <a:spLocks/>
                  </p:cNvSpPr>
                  <p:nvPr/>
                </p:nvSpPr>
                <p:spPr bwMode="auto">
                  <a:xfrm flipV="1">
                    <a:off x="5220" y="1098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46" name="Group 22"/>
                <p:cNvGrpSpPr>
                  <a:grpSpLocks/>
                </p:cNvGrpSpPr>
                <p:nvPr/>
              </p:nvGrpSpPr>
              <p:grpSpPr bwMode="auto">
                <a:xfrm rot="16200000">
                  <a:off x="6840" y="9720"/>
                  <a:ext cx="1260" cy="2700"/>
                  <a:chOff x="5220" y="9900"/>
                  <a:chExt cx="900" cy="2160"/>
                </a:xfrm>
              </p:grpSpPr>
              <p:sp>
                <p:nvSpPr>
                  <p:cNvPr id="1047" name="Arc 23"/>
                  <p:cNvSpPr>
                    <a:spLocks/>
                  </p:cNvSpPr>
                  <p:nvPr/>
                </p:nvSpPr>
                <p:spPr bwMode="auto">
                  <a:xfrm>
                    <a:off x="5220" y="990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48" name="Arc 24"/>
                  <p:cNvSpPr>
                    <a:spLocks/>
                  </p:cNvSpPr>
                  <p:nvPr/>
                </p:nvSpPr>
                <p:spPr bwMode="auto">
                  <a:xfrm flipV="1">
                    <a:off x="5220" y="1098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49" name="Group 25"/>
                <p:cNvGrpSpPr>
                  <a:grpSpLocks/>
                </p:cNvGrpSpPr>
                <p:nvPr/>
              </p:nvGrpSpPr>
              <p:grpSpPr bwMode="auto">
                <a:xfrm rot="16200000">
                  <a:off x="8191" y="10169"/>
                  <a:ext cx="1257" cy="1800"/>
                  <a:chOff x="5220" y="9900"/>
                  <a:chExt cx="900" cy="2160"/>
                </a:xfrm>
              </p:grpSpPr>
              <p:sp>
                <p:nvSpPr>
                  <p:cNvPr id="1050" name="Arc 26"/>
                  <p:cNvSpPr>
                    <a:spLocks/>
                  </p:cNvSpPr>
                  <p:nvPr/>
                </p:nvSpPr>
                <p:spPr bwMode="auto">
                  <a:xfrm>
                    <a:off x="5220" y="990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51" name="Arc 27"/>
                  <p:cNvSpPr>
                    <a:spLocks/>
                  </p:cNvSpPr>
                  <p:nvPr/>
                </p:nvSpPr>
                <p:spPr bwMode="auto">
                  <a:xfrm flipV="1">
                    <a:off x="5220" y="1098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1052" name="AutoShape 28"/>
                <p:cNvCxnSpPr>
                  <a:cxnSpLocks noChangeShapeType="1"/>
                </p:cNvCxnSpPr>
                <p:nvPr/>
              </p:nvCxnSpPr>
              <p:spPr bwMode="auto">
                <a:xfrm flipH="1">
                  <a:off x="-5359" y="11704"/>
                  <a:ext cx="8689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53" name="AutoShape 29"/>
                <p:cNvCxnSpPr>
                  <a:cxnSpLocks noChangeShapeType="1"/>
                </p:cNvCxnSpPr>
                <p:nvPr/>
              </p:nvCxnSpPr>
              <p:spPr bwMode="auto">
                <a:xfrm flipH="1">
                  <a:off x="9720" y="11699"/>
                  <a:ext cx="8689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grpSp>
              <p:nvGrpSpPr>
                <p:cNvPr id="1054" name="Group 30"/>
                <p:cNvGrpSpPr>
                  <a:grpSpLocks/>
                </p:cNvGrpSpPr>
                <p:nvPr/>
              </p:nvGrpSpPr>
              <p:grpSpPr bwMode="auto">
                <a:xfrm rot="5400000">
                  <a:off x="4231" y="11786"/>
                  <a:ext cx="1079" cy="901"/>
                  <a:chOff x="5220" y="9900"/>
                  <a:chExt cx="900" cy="2160"/>
                </a:xfrm>
              </p:grpSpPr>
              <p:sp>
                <p:nvSpPr>
                  <p:cNvPr id="1055" name="Arc 31"/>
                  <p:cNvSpPr>
                    <a:spLocks/>
                  </p:cNvSpPr>
                  <p:nvPr/>
                </p:nvSpPr>
                <p:spPr bwMode="auto">
                  <a:xfrm>
                    <a:off x="5220" y="990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56" name="Arc 32"/>
                  <p:cNvSpPr>
                    <a:spLocks/>
                  </p:cNvSpPr>
                  <p:nvPr/>
                </p:nvSpPr>
                <p:spPr bwMode="auto">
                  <a:xfrm flipV="1">
                    <a:off x="5220" y="1098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57" name="Group 33"/>
                <p:cNvGrpSpPr>
                  <a:grpSpLocks/>
                </p:cNvGrpSpPr>
                <p:nvPr/>
              </p:nvGrpSpPr>
              <p:grpSpPr bwMode="auto">
                <a:xfrm rot="5400000">
                  <a:off x="6031" y="11789"/>
                  <a:ext cx="1079" cy="901"/>
                  <a:chOff x="5220" y="9900"/>
                  <a:chExt cx="900" cy="2160"/>
                </a:xfrm>
              </p:grpSpPr>
              <p:sp>
                <p:nvSpPr>
                  <p:cNvPr id="1058" name="Arc 34"/>
                  <p:cNvSpPr>
                    <a:spLocks/>
                  </p:cNvSpPr>
                  <p:nvPr/>
                </p:nvSpPr>
                <p:spPr bwMode="auto">
                  <a:xfrm>
                    <a:off x="5220" y="990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59" name="Arc 35"/>
                  <p:cNvSpPr>
                    <a:spLocks/>
                  </p:cNvSpPr>
                  <p:nvPr/>
                </p:nvSpPr>
                <p:spPr bwMode="auto">
                  <a:xfrm flipV="1">
                    <a:off x="5220" y="1098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0" name="Group 36"/>
                <p:cNvGrpSpPr>
                  <a:grpSpLocks/>
                </p:cNvGrpSpPr>
                <p:nvPr/>
              </p:nvGrpSpPr>
              <p:grpSpPr bwMode="auto">
                <a:xfrm rot="5400000">
                  <a:off x="7831" y="11797"/>
                  <a:ext cx="1079" cy="901"/>
                  <a:chOff x="5220" y="9900"/>
                  <a:chExt cx="900" cy="2160"/>
                </a:xfrm>
              </p:grpSpPr>
              <p:sp>
                <p:nvSpPr>
                  <p:cNvPr id="1061" name="Arc 37"/>
                  <p:cNvSpPr>
                    <a:spLocks/>
                  </p:cNvSpPr>
                  <p:nvPr/>
                </p:nvSpPr>
                <p:spPr bwMode="auto">
                  <a:xfrm>
                    <a:off x="5220" y="990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62" name="Arc 38"/>
                  <p:cNvSpPr>
                    <a:spLocks/>
                  </p:cNvSpPr>
                  <p:nvPr/>
                </p:nvSpPr>
                <p:spPr bwMode="auto">
                  <a:xfrm flipV="1">
                    <a:off x="5220" y="10980"/>
                    <a:ext cx="900" cy="108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063" name="Group 39"/>
              <p:cNvGrpSpPr>
                <a:grpSpLocks/>
              </p:cNvGrpSpPr>
              <p:nvPr/>
            </p:nvGrpSpPr>
            <p:grpSpPr bwMode="auto">
              <a:xfrm>
                <a:off x="3226951" y="2458685"/>
                <a:ext cx="1554388" cy="365760"/>
                <a:chOff x="3071" y="5580"/>
                <a:chExt cx="3719" cy="1080"/>
              </a:xfrm>
            </p:grpSpPr>
            <p:cxnSp>
              <p:nvCxnSpPr>
                <p:cNvPr id="1064" name="AutoShape 40"/>
                <p:cNvCxnSpPr>
                  <a:cxnSpLocks noChangeShapeType="1"/>
                </p:cNvCxnSpPr>
                <p:nvPr/>
              </p:nvCxnSpPr>
              <p:spPr bwMode="auto">
                <a:xfrm>
                  <a:off x="4860" y="5580"/>
                  <a:ext cx="0" cy="1077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grpSp>
              <p:nvGrpSpPr>
                <p:cNvPr id="1065" name="Group 41"/>
                <p:cNvGrpSpPr>
                  <a:grpSpLocks/>
                </p:cNvGrpSpPr>
                <p:nvPr/>
              </p:nvGrpSpPr>
              <p:grpSpPr bwMode="auto">
                <a:xfrm rot="10800000">
                  <a:off x="5040" y="5580"/>
                  <a:ext cx="180" cy="1080"/>
                  <a:chOff x="5040" y="5580"/>
                  <a:chExt cx="180" cy="1080"/>
                </a:xfrm>
              </p:grpSpPr>
              <p:sp>
                <p:nvSpPr>
                  <p:cNvPr id="1066" name="Arc 42"/>
                  <p:cNvSpPr>
                    <a:spLocks/>
                  </p:cNvSpPr>
                  <p:nvPr/>
                </p:nvSpPr>
                <p:spPr bwMode="auto">
                  <a:xfrm>
                    <a:off x="5040" y="5580"/>
                    <a:ext cx="180" cy="54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67" name="Arc 43"/>
                  <p:cNvSpPr>
                    <a:spLocks/>
                  </p:cNvSpPr>
                  <p:nvPr/>
                </p:nvSpPr>
                <p:spPr bwMode="auto">
                  <a:xfrm flipV="1">
                    <a:off x="5040" y="6120"/>
                    <a:ext cx="180" cy="54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1068" name="AutoShape 44"/>
                <p:cNvCxnSpPr>
                  <a:cxnSpLocks noChangeShapeType="1"/>
                </p:cNvCxnSpPr>
                <p:nvPr/>
              </p:nvCxnSpPr>
              <p:spPr bwMode="auto">
                <a:xfrm>
                  <a:off x="5040" y="6120"/>
                  <a:ext cx="1750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oval"/>
                </a:ln>
              </p:spPr>
            </p:cxnSp>
            <p:cxnSp>
              <p:nvCxnSpPr>
                <p:cNvPr id="1069" name="AutoShape 45"/>
                <p:cNvCxnSpPr>
                  <a:cxnSpLocks noChangeShapeType="1"/>
                </p:cNvCxnSpPr>
                <p:nvPr/>
              </p:nvCxnSpPr>
              <p:spPr bwMode="auto">
                <a:xfrm>
                  <a:off x="3071" y="6120"/>
                  <a:ext cx="1750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 type="oval"/>
                  <a:tailEnd/>
                </a:ln>
              </p:spPr>
            </p:cxnSp>
          </p:grpSp>
          <p:sp>
            <p:nvSpPr>
              <p:cNvPr id="52" name="Oval 51"/>
              <p:cNvSpPr/>
              <p:nvPr/>
            </p:nvSpPr>
            <p:spPr>
              <a:xfrm>
                <a:off x="4492494" y="3191078"/>
                <a:ext cx="571504" cy="500066"/>
              </a:xfrm>
              <a:prstGeom prst="ellips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/>
              <p:cNvCxnSpPr/>
              <p:nvPr/>
            </p:nvCxnSpPr>
            <p:spPr>
              <a:xfrm>
                <a:off x="1530603" y="4214818"/>
                <a:ext cx="3255264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rot="5400000" flipH="1" flipV="1">
                <a:off x="4503926" y="2937380"/>
                <a:ext cx="548640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5400000" flipH="1" flipV="1">
                <a:off x="4524873" y="3946382"/>
                <a:ext cx="512064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/>
              <p:cNvSpPr/>
              <p:nvPr/>
            </p:nvSpPr>
            <p:spPr>
              <a:xfrm>
                <a:off x="1252925" y="3173065"/>
                <a:ext cx="571504" cy="500066"/>
              </a:xfrm>
              <a:prstGeom prst="ellips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9" name="Straight Connector 58"/>
              <p:cNvCxnSpPr/>
              <p:nvPr/>
            </p:nvCxnSpPr>
            <p:spPr>
              <a:xfrm rot="5400000" flipH="1" flipV="1">
                <a:off x="1264357" y="2919367"/>
                <a:ext cx="548640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5400000" flipH="1" flipV="1">
                <a:off x="1285304" y="3928369"/>
                <a:ext cx="512064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Box 62"/>
              <p:cNvSpPr txBox="1"/>
              <p:nvPr/>
            </p:nvSpPr>
            <p:spPr>
              <a:xfrm>
                <a:off x="812493" y="3194808"/>
                <a:ext cx="6429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000" baseline="-25000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en-US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2221375" y="2149325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3386126" y="3286124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L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4608646" y="3123370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374058" y="3105357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1403875" y="3357562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-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4650267" y="3355697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-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72" name="Straight Arrow Connector 71"/>
              <p:cNvCxnSpPr/>
              <p:nvPr/>
            </p:nvCxnSpPr>
            <p:spPr>
              <a:xfrm rot="10800000">
                <a:off x="2171680" y="2928934"/>
                <a:ext cx="571504" cy="158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/>
              <p:cNvCxnSpPr/>
              <p:nvPr/>
            </p:nvCxnSpPr>
            <p:spPr>
              <a:xfrm rot="16200000" flipH="1">
                <a:off x="2712296" y="3428206"/>
                <a:ext cx="571504" cy="158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 rot="10800000">
                <a:off x="3743316" y="2950677"/>
                <a:ext cx="571504" cy="158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TextBox 74"/>
              <p:cNvSpPr txBox="1"/>
              <p:nvPr/>
            </p:nvSpPr>
            <p:spPr>
              <a:xfrm>
                <a:off x="4128458" y="2307735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3679952" y="2287857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-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2350582" y="2889178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000" baseline="-25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3814754" y="2928934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000" baseline="-25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2659942" y="3164991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000" baseline="-25000" dirty="0" err="1" smtClean="0">
                    <a:latin typeface="Times New Roman" pitchFamily="18" charset="0"/>
                    <a:cs typeface="Times New Roman" pitchFamily="18" charset="0"/>
                  </a:rPr>
                  <a:t>L</a:t>
                </a:r>
                <a:endParaRPr lang="en-US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95" name="TextBox 94"/>
          <p:cNvSpPr txBox="1"/>
          <p:nvPr/>
        </p:nvSpPr>
        <p:spPr>
          <a:xfrm>
            <a:off x="7958158" y="2071678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5" name="Group 104"/>
          <p:cNvGrpSpPr/>
          <p:nvPr/>
        </p:nvGrpSpPr>
        <p:grpSpPr>
          <a:xfrm>
            <a:off x="5957894" y="2103360"/>
            <a:ext cx="3191102" cy="2030081"/>
            <a:chOff x="5957894" y="2103360"/>
            <a:chExt cx="3191102" cy="2030081"/>
          </a:xfrm>
        </p:grpSpPr>
        <p:grpSp>
          <p:nvGrpSpPr>
            <p:cNvPr id="104" name="Group 103"/>
            <p:cNvGrpSpPr/>
            <p:nvPr/>
          </p:nvGrpSpPr>
          <p:grpSpPr>
            <a:xfrm>
              <a:off x="5957894" y="2490367"/>
              <a:ext cx="3191102" cy="1643074"/>
              <a:chOff x="5957894" y="2500306"/>
              <a:chExt cx="3191102" cy="1643074"/>
            </a:xfrm>
          </p:grpSpPr>
          <p:grpSp>
            <p:nvGrpSpPr>
              <p:cNvPr id="92" name="Group 91"/>
              <p:cNvGrpSpPr/>
              <p:nvPr/>
            </p:nvGrpSpPr>
            <p:grpSpPr>
              <a:xfrm>
                <a:off x="5957894" y="2500306"/>
                <a:ext cx="3143272" cy="1643074"/>
                <a:chOff x="5957894" y="2500306"/>
                <a:chExt cx="3786214" cy="1786744"/>
              </a:xfrm>
            </p:grpSpPr>
            <p:cxnSp>
              <p:nvCxnSpPr>
                <p:cNvPr id="83" name="Straight Connector 82"/>
                <p:cNvCxnSpPr/>
                <p:nvPr/>
              </p:nvCxnSpPr>
              <p:spPr>
                <a:xfrm>
                  <a:off x="5957894" y="2500306"/>
                  <a:ext cx="1857388" cy="178595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 rot="10800000" flipV="1">
                  <a:off x="7815282" y="2500306"/>
                  <a:ext cx="1928826" cy="178595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>
                  <a:off x="7886720" y="2500306"/>
                  <a:ext cx="1857388" cy="1588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/>
                <p:nvPr/>
              </p:nvCxnSpPr>
              <p:spPr>
                <a:xfrm>
                  <a:off x="5957894" y="2500306"/>
                  <a:ext cx="1928826" cy="1588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 rot="5400000">
                  <a:off x="6922307" y="3393281"/>
                  <a:ext cx="1785950" cy="1588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3" name="TextBox 92"/>
              <p:cNvSpPr txBox="1"/>
              <p:nvPr/>
            </p:nvSpPr>
            <p:spPr>
              <a:xfrm>
                <a:off x="6315084" y="3214686"/>
                <a:ext cx="6429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000" baseline="-25000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en-US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8434616" y="3103492"/>
                <a:ext cx="7143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000" baseline="-25000" dirty="0" smtClean="0">
                    <a:latin typeface="Times New Roman" pitchFamily="18" charset="0"/>
                    <a:cs typeface="Times New Roman" pitchFamily="18" charset="0"/>
                  </a:rPr>
                  <a:t>y</a:t>
                </a:r>
                <a:endParaRPr lang="en-US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7017660" y="2920860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000" baseline="-25000" dirty="0" err="1" smtClean="0">
                    <a:latin typeface="Times New Roman" pitchFamily="18" charset="0"/>
                    <a:cs typeface="Times New Roman" pitchFamily="18" charset="0"/>
                  </a:rPr>
                  <a:t>L</a:t>
                </a:r>
                <a:endParaRPr lang="en-US" sz="2000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97" name="Straight Arrow Connector 96"/>
              <p:cNvCxnSpPr/>
              <p:nvPr/>
            </p:nvCxnSpPr>
            <p:spPr>
              <a:xfrm rot="16200000" flipH="1">
                <a:off x="7101696" y="3213892"/>
                <a:ext cx="571504" cy="158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8" name="TextBox 97"/>
              <p:cNvSpPr txBox="1"/>
              <p:nvPr/>
            </p:nvSpPr>
            <p:spPr>
              <a:xfrm>
                <a:off x="6640592" y="3412852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-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8283666" y="3194808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-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6220038" y="2950677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8622843" y="2859361"/>
                <a:ext cx="4286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02" name="TextBox 101"/>
            <p:cNvSpPr txBox="1"/>
            <p:nvPr/>
          </p:nvSpPr>
          <p:spPr>
            <a:xfrm>
              <a:off x="8388651" y="2113299"/>
              <a:ext cx="4286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7801613" y="2103360"/>
              <a:ext cx="4286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6761725" y="4148975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Normal Tree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00044" y="4572008"/>
            <a:ext cx="87154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LOOP: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is the closed contour selected in a graph.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FUNDAMENTAL LOOPS OF A GRAPH: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addition of a link between any two nodes of a tree forms a loop called the fundamental loop.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12" y="357166"/>
            <a:ext cx="958698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F227-248D-4963-99BB-700C4C3FB295}" type="datetime2">
              <a:rPr lang="en-US" smtClean="0"/>
              <a:pPr/>
              <a:t>Thursday, 15 September,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syed hasan saeed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E54C7-FAA8-46C1-A880-53547F97989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5712" y="357167"/>
            <a:ext cx="9508397" cy="642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GRAPH THEORY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730" y="928670"/>
            <a:ext cx="93583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Another definition: A fundamental loop ( f-loop) of a graph with respect to tree T is a loop that is formed by one link and the unique path in the tree joining the two nodes of the links.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Since, for each link of tree ‘T’ there corresponds a fundamental loop the number of ‘f-loops’ is equal to the number of links of a chosen tree. Thus for a tree ‘T’ of a connected graph ‘G’ with ‘n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nodes and b branches the number of ‘f-loops’ is equal to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‘b - (n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– 1)’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661543" y="4231698"/>
            <a:ext cx="1795889" cy="1483318"/>
            <a:chOff x="661543" y="3766312"/>
            <a:chExt cx="2324003" cy="1911946"/>
          </a:xfrm>
        </p:grpSpPr>
        <p:sp>
          <p:nvSpPr>
            <p:cNvPr id="30" name="Arc 29"/>
            <p:cNvSpPr/>
            <p:nvPr/>
          </p:nvSpPr>
          <p:spPr>
            <a:xfrm rot="16774637">
              <a:off x="1016766" y="3449051"/>
              <a:ext cx="1285884" cy="1932124"/>
            </a:xfrm>
            <a:prstGeom prst="arc">
              <a:avLst>
                <a:gd name="adj1" fmla="val 15351822"/>
                <a:gd name="adj2" fmla="val 21409066"/>
              </a:avLst>
            </a:prstGeom>
            <a:ln w="158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4" name="Group 43"/>
            <p:cNvGrpSpPr/>
            <p:nvPr/>
          </p:nvGrpSpPr>
          <p:grpSpPr>
            <a:xfrm>
              <a:off x="661543" y="3766312"/>
              <a:ext cx="2324003" cy="1911946"/>
              <a:chOff x="671482" y="3766312"/>
              <a:chExt cx="2324003" cy="1911946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742920" y="4429132"/>
                <a:ext cx="1005840" cy="1588"/>
                <a:chOff x="1242986" y="4643446"/>
                <a:chExt cx="1908948" cy="1588"/>
              </a:xfrm>
            </p:grpSpPr>
            <p:cxnSp>
              <p:nvCxnSpPr>
                <p:cNvPr id="10" name="Straight Arrow Connector 9"/>
                <p:cNvCxnSpPr/>
                <p:nvPr/>
              </p:nvCxnSpPr>
              <p:spPr>
                <a:xfrm>
                  <a:off x="1242986" y="4643446"/>
                  <a:ext cx="928694" cy="1588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>
                  <a:off x="2151802" y="4643446"/>
                  <a:ext cx="1000132" cy="1588"/>
                </a:xfrm>
                <a:prstGeom prst="line">
                  <a:avLst/>
                </a:prstGeom>
                <a:ln w="15875">
                  <a:solidFill>
                    <a:srgbClr val="00B050"/>
                  </a:solidFill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oup 13"/>
              <p:cNvGrpSpPr/>
              <p:nvPr/>
            </p:nvGrpSpPr>
            <p:grpSpPr>
              <a:xfrm flipH="1">
                <a:off x="1766660" y="4429132"/>
                <a:ext cx="1005840" cy="1588"/>
                <a:chOff x="1242986" y="4643446"/>
                <a:chExt cx="1908948" cy="1588"/>
              </a:xfrm>
            </p:grpSpPr>
            <p:cxnSp>
              <p:nvCxnSpPr>
                <p:cNvPr id="15" name="Straight Arrow Connector 14"/>
                <p:cNvCxnSpPr/>
                <p:nvPr/>
              </p:nvCxnSpPr>
              <p:spPr>
                <a:xfrm>
                  <a:off x="1242986" y="4643446"/>
                  <a:ext cx="928694" cy="1588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headEnd type="oval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2151802" y="4643446"/>
                  <a:ext cx="1000132" cy="1588"/>
                </a:xfrm>
                <a:prstGeom prst="line">
                  <a:avLst/>
                </a:prstGeom>
                <a:ln w="15875">
                  <a:solidFill>
                    <a:srgbClr val="00B05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Group 16"/>
              <p:cNvGrpSpPr/>
              <p:nvPr/>
            </p:nvGrpSpPr>
            <p:grpSpPr>
              <a:xfrm rot="5400000">
                <a:off x="1237473" y="4944732"/>
                <a:ext cx="1005840" cy="1588"/>
                <a:chOff x="1242986" y="4643446"/>
                <a:chExt cx="1908948" cy="1588"/>
              </a:xfrm>
            </p:grpSpPr>
            <p:cxnSp>
              <p:nvCxnSpPr>
                <p:cNvPr id="18" name="Straight Arrow Connector 17"/>
                <p:cNvCxnSpPr/>
                <p:nvPr/>
              </p:nvCxnSpPr>
              <p:spPr>
                <a:xfrm>
                  <a:off x="1242986" y="4643446"/>
                  <a:ext cx="928694" cy="1588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151802" y="4643446"/>
                  <a:ext cx="1000132" cy="1588"/>
                </a:xfrm>
                <a:prstGeom prst="line">
                  <a:avLst/>
                </a:prstGeom>
                <a:ln w="15875">
                  <a:solidFill>
                    <a:srgbClr val="00B050"/>
                  </a:solidFill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Group 21"/>
              <p:cNvGrpSpPr/>
              <p:nvPr/>
            </p:nvGrpSpPr>
            <p:grpSpPr>
              <a:xfrm rot="8128088">
                <a:off x="1532445" y="4933850"/>
                <a:ext cx="1463040" cy="1588"/>
                <a:chOff x="1242986" y="4643446"/>
                <a:chExt cx="1908948" cy="1588"/>
              </a:xfrm>
            </p:grpSpPr>
            <p:cxnSp>
              <p:nvCxnSpPr>
                <p:cNvPr id="23" name="Straight Arrow Connector 22"/>
                <p:cNvCxnSpPr/>
                <p:nvPr/>
              </p:nvCxnSpPr>
              <p:spPr>
                <a:xfrm>
                  <a:off x="1242986" y="4643446"/>
                  <a:ext cx="928694" cy="1588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151802" y="4643446"/>
                  <a:ext cx="1000132" cy="1588"/>
                </a:xfrm>
                <a:prstGeom prst="line">
                  <a:avLst/>
                </a:prstGeom>
                <a:ln w="15875">
                  <a:solidFill>
                    <a:srgbClr val="00B050"/>
                  </a:solidFill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" name="Group 24"/>
              <p:cNvGrpSpPr/>
              <p:nvPr/>
            </p:nvGrpSpPr>
            <p:grpSpPr>
              <a:xfrm rot="13549823">
                <a:off x="484969" y="4945944"/>
                <a:ext cx="1463040" cy="1588"/>
                <a:chOff x="1242986" y="4643446"/>
                <a:chExt cx="1908948" cy="1588"/>
              </a:xfrm>
            </p:grpSpPr>
            <p:cxnSp>
              <p:nvCxnSpPr>
                <p:cNvPr id="26" name="Straight Arrow Connector 25"/>
                <p:cNvCxnSpPr/>
                <p:nvPr/>
              </p:nvCxnSpPr>
              <p:spPr>
                <a:xfrm>
                  <a:off x="1242986" y="4643446"/>
                  <a:ext cx="928694" cy="1588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2151802" y="4643446"/>
                  <a:ext cx="1000132" cy="1588"/>
                </a:xfrm>
                <a:prstGeom prst="line">
                  <a:avLst/>
                </a:prstGeom>
                <a:ln w="15875">
                  <a:solidFill>
                    <a:srgbClr val="00B050"/>
                  </a:solidFill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3" name="Arc 42"/>
              <p:cNvSpPr/>
              <p:nvPr/>
            </p:nvSpPr>
            <p:spPr>
              <a:xfrm>
                <a:off x="671482" y="3766312"/>
                <a:ext cx="2071702" cy="1285884"/>
              </a:xfrm>
              <a:prstGeom prst="arc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oup 51"/>
          <p:cNvGrpSpPr/>
          <p:nvPr/>
        </p:nvGrpSpPr>
        <p:grpSpPr>
          <a:xfrm>
            <a:off x="877722" y="3857628"/>
            <a:ext cx="1436834" cy="1585643"/>
            <a:chOff x="877722" y="3857628"/>
            <a:chExt cx="1436834" cy="1585643"/>
          </a:xfrm>
        </p:grpSpPr>
        <p:sp>
          <p:nvSpPr>
            <p:cNvPr id="46" name="TextBox 45"/>
            <p:cNvSpPr txBox="1"/>
            <p:nvPr/>
          </p:nvSpPr>
          <p:spPr>
            <a:xfrm>
              <a:off x="885796" y="5073939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77722" y="440118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814490" y="440118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464760" y="4914915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885928" y="502051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300141" y="3857628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528870" y="4350576"/>
            <a:ext cx="1428760" cy="1079649"/>
            <a:chOff x="3100374" y="4389550"/>
            <a:chExt cx="2029580" cy="1507400"/>
          </a:xfrm>
        </p:grpSpPr>
        <p:grpSp>
          <p:nvGrpSpPr>
            <p:cNvPr id="55" name="Group 43"/>
            <p:cNvGrpSpPr/>
            <p:nvPr/>
          </p:nvGrpSpPr>
          <p:grpSpPr>
            <a:xfrm>
              <a:off x="3100374" y="4877638"/>
              <a:ext cx="2029580" cy="1019312"/>
              <a:chOff x="742920" y="4429132"/>
              <a:chExt cx="2029580" cy="1019312"/>
            </a:xfrm>
          </p:grpSpPr>
          <p:grpSp>
            <p:nvGrpSpPr>
              <p:cNvPr id="56" name="Group 12"/>
              <p:cNvGrpSpPr/>
              <p:nvPr/>
            </p:nvGrpSpPr>
            <p:grpSpPr>
              <a:xfrm>
                <a:off x="742920" y="4429132"/>
                <a:ext cx="1005839" cy="1588"/>
                <a:chOff x="1242986" y="4643446"/>
                <a:chExt cx="1908948" cy="1588"/>
              </a:xfrm>
            </p:grpSpPr>
            <p:cxnSp>
              <p:nvCxnSpPr>
                <p:cNvPr id="70" name="Straight Arrow Connector 69"/>
                <p:cNvCxnSpPr/>
                <p:nvPr/>
              </p:nvCxnSpPr>
              <p:spPr>
                <a:xfrm>
                  <a:off x="1242986" y="4643446"/>
                  <a:ext cx="928694" cy="1588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headEnd type="oval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2151802" y="4643446"/>
                  <a:ext cx="1000132" cy="1588"/>
                </a:xfrm>
                <a:prstGeom prst="line">
                  <a:avLst/>
                </a:prstGeom>
                <a:ln w="15875">
                  <a:solidFill>
                    <a:srgbClr val="00B050"/>
                  </a:solidFill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Group 13"/>
              <p:cNvGrpSpPr/>
              <p:nvPr/>
            </p:nvGrpSpPr>
            <p:grpSpPr>
              <a:xfrm flipH="1">
                <a:off x="1766661" y="4429132"/>
                <a:ext cx="1005839" cy="1588"/>
                <a:chOff x="1242986" y="4643446"/>
                <a:chExt cx="1908948" cy="1588"/>
              </a:xfrm>
            </p:grpSpPr>
            <p:cxnSp>
              <p:nvCxnSpPr>
                <p:cNvPr id="68" name="Straight Arrow Connector 67"/>
                <p:cNvCxnSpPr/>
                <p:nvPr/>
              </p:nvCxnSpPr>
              <p:spPr>
                <a:xfrm>
                  <a:off x="1242986" y="4643446"/>
                  <a:ext cx="928694" cy="1588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headEnd type="oval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2151802" y="4643446"/>
                  <a:ext cx="1000132" cy="1588"/>
                </a:xfrm>
                <a:prstGeom prst="line">
                  <a:avLst/>
                </a:prstGeom>
                <a:ln w="15875">
                  <a:solidFill>
                    <a:srgbClr val="00B05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Group 16"/>
              <p:cNvGrpSpPr/>
              <p:nvPr/>
            </p:nvGrpSpPr>
            <p:grpSpPr>
              <a:xfrm rot="5400000">
                <a:off x="1237475" y="4944731"/>
                <a:ext cx="1005839" cy="1588"/>
                <a:chOff x="1242986" y="4643446"/>
                <a:chExt cx="1908948" cy="1588"/>
              </a:xfrm>
            </p:grpSpPr>
            <p:cxnSp>
              <p:nvCxnSpPr>
                <p:cNvPr id="66" name="Straight Arrow Connector 65"/>
                <p:cNvCxnSpPr/>
                <p:nvPr/>
              </p:nvCxnSpPr>
              <p:spPr>
                <a:xfrm>
                  <a:off x="1242986" y="4643446"/>
                  <a:ext cx="928694" cy="1588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151802" y="4643446"/>
                  <a:ext cx="1000132" cy="1588"/>
                </a:xfrm>
                <a:prstGeom prst="line">
                  <a:avLst/>
                </a:prstGeom>
                <a:ln w="15875">
                  <a:solidFill>
                    <a:srgbClr val="00B050"/>
                  </a:solidFill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2" name="TextBox 71"/>
            <p:cNvSpPr txBox="1"/>
            <p:nvPr/>
          </p:nvSpPr>
          <p:spPr>
            <a:xfrm>
              <a:off x="3328072" y="4399488"/>
              <a:ext cx="428629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529134" y="4389550"/>
              <a:ext cx="428629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102371" y="5143512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177562" y="4347805"/>
            <a:ext cx="1643074" cy="1297639"/>
            <a:chOff x="5529266" y="4403655"/>
            <a:chExt cx="2029580" cy="1587408"/>
          </a:xfrm>
        </p:grpSpPr>
        <p:grpSp>
          <p:nvGrpSpPr>
            <p:cNvPr id="76" name="Group 75"/>
            <p:cNvGrpSpPr/>
            <p:nvPr/>
          </p:nvGrpSpPr>
          <p:grpSpPr>
            <a:xfrm>
              <a:off x="5529266" y="4403655"/>
              <a:ext cx="2029580" cy="1471552"/>
              <a:chOff x="3100374" y="4425398"/>
              <a:chExt cx="2029580" cy="1471552"/>
            </a:xfrm>
          </p:grpSpPr>
          <p:grpSp>
            <p:nvGrpSpPr>
              <p:cNvPr id="77" name="Group 43"/>
              <p:cNvGrpSpPr/>
              <p:nvPr/>
            </p:nvGrpSpPr>
            <p:grpSpPr>
              <a:xfrm>
                <a:off x="3100374" y="4877638"/>
                <a:ext cx="2029580" cy="1019312"/>
                <a:chOff x="742920" y="4429132"/>
                <a:chExt cx="2029580" cy="1019312"/>
              </a:xfrm>
            </p:grpSpPr>
            <p:grpSp>
              <p:nvGrpSpPr>
                <p:cNvPr id="81" name="Group 12"/>
                <p:cNvGrpSpPr/>
                <p:nvPr/>
              </p:nvGrpSpPr>
              <p:grpSpPr>
                <a:xfrm>
                  <a:off x="742920" y="4429132"/>
                  <a:ext cx="1005839" cy="1588"/>
                  <a:chOff x="1242986" y="4643446"/>
                  <a:chExt cx="1908948" cy="1588"/>
                </a:xfrm>
              </p:grpSpPr>
              <p:cxnSp>
                <p:nvCxnSpPr>
                  <p:cNvPr id="88" name="Straight Arrow Connector 87"/>
                  <p:cNvCxnSpPr/>
                  <p:nvPr/>
                </p:nvCxnSpPr>
                <p:spPr>
                  <a:xfrm>
                    <a:off x="1242986" y="4643446"/>
                    <a:ext cx="928694" cy="1588"/>
                  </a:xfrm>
                  <a:prstGeom prst="straightConnector1">
                    <a:avLst/>
                  </a:prstGeom>
                  <a:ln w="15875">
                    <a:solidFill>
                      <a:srgbClr val="00B05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Straight Connector 88"/>
                  <p:cNvCxnSpPr/>
                  <p:nvPr/>
                </p:nvCxnSpPr>
                <p:spPr>
                  <a:xfrm>
                    <a:off x="2151802" y="4643446"/>
                    <a:ext cx="1000132" cy="1588"/>
                  </a:xfrm>
                  <a:prstGeom prst="line">
                    <a:avLst/>
                  </a:prstGeom>
                  <a:ln w="15875">
                    <a:solidFill>
                      <a:srgbClr val="00B050"/>
                    </a:solidFill>
                    <a:tailEnd type="oval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2" name="Group 13"/>
                <p:cNvGrpSpPr/>
                <p:nvPr/>
              </p:nvGrpSpPr>
              <p:grpSpPr>
                <a:xfrm flipH="1">
                  <a:off x="1766661" y="4429132"/>
                  <a:ext cx="1005839" cy="1588"/>
                  <a:chOff x="1242986" y="4643446"/>
                  <a:chExt cx="1908948" cy="1588"/>
                </a:xfrm>
              </p:grpSpPr>
              <p:cxnSp>
                <p:nvCxnSpPr>
                  <p:cNvPr id="86" name="Straight Arrow Connector 85"/>
                  <p:cNvCxnSpPr/>
                  <p:nvPr/>
                </p:nvCxnSpPr>
                <p:spPr>
                  <a:xfrm>
                    <a:off x="1242986" y="4643446"/>
                    <a:ext cx="928694" cy="1588"/>
                  </a:xfrm>
                  <a:prstGeom prst="straightConnector1">
                    <a:avLst/>
                  </a:prstGeom>
                  <a:ln w="15875">
                    <a:solidFill>
                      <a:srgbClr val="00B050"/>
                    </a:solidFill>
                    <a:headEnd type="oval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/>
                  <p:cNvCxnSpPr/>
                  <p:nvPr/>
                </p:nvCxnSpPr>
                <p:spPr>
                  <a:xfrm>
                    <a:off x="2151802" y="4643446"/>
                    <a:ext cx="1000132" cy="1588"/>
                  </a:xfrm>
                  <a:prstGeom prst="line">
                    <a:avLst/>
                  </a:prstGeom>
                  <a:ln w="15875">
                    <a:solidFill>
                      <a:srgbClr val="00B05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3" name="Group 16"/>
                <p:cNvGrpSpPr/>
                <p:nvPr/>
              </p:nvGrpSpPr>
              <p:grpSpPr>
                <a:xfrm rot="5400000">
                  <a:off x="1237477" y="4944731"/>
                  <a:ext cx="1005839" cy="1588"/>
                  <a:chOff x="1242986" y="4643446"/>
                  <a:chExt cx="1908948" cy="1588"/>
                </a:xfrm>
              </p:grpSpPr>
              <p:cxnSp>
                <p:nvCxnSpPr>
                  <p:cNvPr id="84" name="Straight Arrow Connector 83"/>
                  <p:cNvCxnSpPr/>
                  <p:nvPr/>
                </p:nvCxnSpPr>
                <p:spPr>
                  <a:xfrm>
                    <a:off x="1242986" y="4643446"/>
                    <a:ext cx="928694" cy="1588"/>
                  </a:xfrm>
                  <a:prstGeom prst="straightConnector1">
                    <a:avLst/>
                  </a:prstGeom>
                  <a:ln w="15875">
                    <a:solidFill>
                      <a:srgbClr val="00B05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/>
                  <p:cNvCxnSpPr/>
                  <p:nvPr/>
                </p:nvCxnSpPr>
                <p:spPr>
                  <a:xfrm>
                    <a:off x="2151802" y="4643446"/>
                    <a:ext cx="1000132" cy="1588"/>
                  </a:xfrm>
                  <a:prstGeom prst="line">
                    <a:avLst/>
                  </a:prstGeom>
                  <a:ln w="15875">
                    <a:solidFill>
                      <a:srgbClr val="00B050"/>
                    </a:solidFill>
                    <a:tailEnd type="oval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78" name="TextBox 77"/>
              <p:cNvSpPr txBox="1"/>
              <p:nvPr/>
            </p:nvSpPr>
            <p:spPr>
              <a:xfrm>
                <a:off x="3356309" y="4425398"/>
                <a:ext cx="428628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4529134" y="4439778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4102371" y="5143512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5773792" y="4732684"/>
              <a:ext cx="505992" cy="1258379"/>
              <a:chOff x="5773792" y="4732684"/>
              <a:chExt cx="505992" cy="1258379"/>
            </a:xfrm>
          </p:grpSpPr>
          <p:cxnSp>
            <p:nvCxnSpPr>
              <p:cNvPr id="90" name="Straight Arrow Connector 89"/>
              <p:cNvCxnSpPr/>
              <p:nvPr/>
            </p:nvCxnSpPr>
            <p:spPr>
              <a:xfrm rot="13549823">
                <a:off x="5923109" y="5634388"/>
                <a:ext cx="711762" cy="1588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rot="13549823">
                <a:off x="5391329" y="5115147"/>
                <a:ext cx="766513" cy="1588"/>
              </a:xfrm>
              <a:prstGeom prst="line">
                <a:avLst/>
              </a:prstGeom>
              <a:ln w="15875">
                <a:solidFill>
                  <a:srgbClr val="00B050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3" name="TextBox 92"/>
          <p:cNvSpPr txBox="1"/>
          <p:nvPr/>
        </p:nvSpPr>
        <p:spPr>
          <a:xfrm>
            <a:off x="4344637" y="507207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Arc 94"/>
          <p:cNvSpPr/>
          <p:nvPr/>
        </p:nvSpPr>
        <p:spPr>
          <a:xfrm rot="6642113">
            <a:off x="4481041" y="4694301"/>
            <a:ext cx="477601" cy="379993"/>
          </a:xfrm>
          <a:prstGeom prst="arc">
            <a:avLst>
              <a:gd name="adj1" fmla="val 16200000"/>
              <a:gd name="adj2" fmla="val 5043166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4558951" y="472668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6029332" y="4214819"/>
            <a:ext cx="1623576" cy="1305025"/>
            <a:chOff x="661543" y="3766312"/>
            <a:chExt cx="2101018" cy="1682132"/>
          </a:xfrm>
        </p:grpSpPr>
        <p:sp>
          <p:nvSpPr>
            <p:cNvPr id="99" name="Arc 98"/>
            <p:cNvSpPr/>
            <p:nvPr/>
          </p:nvSpPr>
          <p:spPr>
            <a:xfrm rot="16774637">
              <a:off x="1016766" y="3449051"/>
              <a:ext cx="1285884" cy="1932124"/>
            </a:xfrm>
            <a:prstGeom prst="arc">
              <a:avLst>
                <a:gd name="adj1" fmla="val 15351822"/>
                <a:gd name="adj2" fmla="val 21409066"/>
              </a:avLst>
            </a:prstGeom>
            <a:ln w="158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0" name="Group 43"/>
            <p:cNvGrpSpPr/>
            <p:nvPr/>
          </p:nvGrpSpPr>
          <p:grpSpPr>
            <a:xfrm>
              <a:off x="661543" y="3766312"/>
              <a:ext cx="2101018" cy="1682132"/>
              <a:chOff x="671482" y="3766312"/>
              <a:chExt cx="2101018" cy="1682132"/>
            </a:xfrm>
          </p:grpSpPr>
          <p:grpSp>
            <p:nvGrpSpPr>
              <p:cNvPr id="101" name="Group 12"/>
              <p:cNvGrpSpPr/>
              <p:nvPr/>
            </p:nvGrpSpPr>
            <p:grpSpPr>
              <a:xfrm>
                <a:off x="742920" y="4429132"/>
                <a:ext cx="1005839" cy="1588"/>
                <a:chOff x="1242986" y="4643446"/>
                <a:chExt cx="1908948" cy="1588"/>
              </a:xfrm>
            </p:grpSpPr>
            <p:cxnSp>
              <p:nvCxnSpPr>
                <p:cNvPr id="115" name="Straight Arrow Connector 114"/>
                <p:cNvCxnSpPr/>
                <p:nvPr/>
              </p:nvCxnSpPr>
              <p:spPr>
                <a:xfrm>
                  <a:off x="1242986" y="4643446"/>
                  <a:ext cx="928694" cy="1588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headEnd type="oval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2151802" y="4643446"/>
                  <a:ext cx="1000132" cy="1588"/>
                </a:xfrm>
                <a:prstGeom prst="line">
                  <a:avLst/>
                </a:prstGeom>
                <a:ln w="15875">
                  <a:solidFill>
                    <a:srgbClr val="00B050"/>
                  </a:solidFill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3"/>
              <p:cNvGrpSpPr/>
              <p:nvPr/>
            </p:nvGrpSpPr>
            <p:grpSpPr>
              <a:xfrm flipH="1">
                <a:off x="1766661" y="4429132"/>
                <a:ext cx="1005839" cy="1588"/>
                <a:chOff x="1242986" y="4643446"/>
                <a:chExt cx="1908948" cy="1588"/>
              </a:xfrm>
            </p:grpSpPr>
            <p:cxnSp>
              <p:nvCxnSpPr>
                <p:cNvPr id="113" name="Straight Arrow Connector 112"/>
                <p:cNvCxnSpPr/>
                <p:nvPr/>
              </p:nvCxnSpPr>
              <p:spPr>
                <a:xfrm>
                  <a:off x="1242986" y="4643446"/>
                  <a:ext cx="928694" cy="1588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headEnd type="oval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2151802" y="4643446"/>
                  <a:ext cx="1000132" cy="1588"/>
                </a:xfrm>
                <a:prstGeom prst="line">
                  <a:avLst/>
                </a:prstGeom>
                <a:ln w="15875">
                  <a:solidFill>
                    <a:srgbClr val="00B05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3" name="Group 16"/>
              <p:cNvGrpSpPr/>
              <p:nvPr/>
            </p:nvGrpSpPr>
            <p:grpSpPr>
              <a:xfrm rot="5400000">
                <a:off x="1237475" y="4944731"/>
                <a:ext cx="1005839" cy="1588"/>
                <a:chOff x="1242986" y="4643446"/>
                <a:chExt cx="1908948" cy="1588"/>
              </a:xfrm>
            </p:grpSpPr>
            <p:cxnSp>
              <p:nvCxnSpPr>
                <p:cNvPr id="111" name="Straight Arrow Connector 110"/>
                <p:cNvCxnSpPr/>
                <p:nvPr/>
              </p:nvCxnSpPr>
              <p:spPr>
                <a:xfrm>
                  <a:off x="1242986" y="4643446"/>
                  <a:ext cx="928694" cy="1588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2151802" y="4643446"/>
                  <a:ext cx="1000132" cy="1588"/>
                </a:xfrm>
                <a:prstGeom prst="line">
                  <a:avLst/>
                </a:prstGeom>
                <a:ln w="15875">
                  <a:solidFill>
                    <a:srgbClr val="00B050"/>
                  </a:solidFill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6" name="Arc 105"/>
              <p:cNvSpPr/>
              <p:nvPr/>
            </p:nvSpPr>
            <p:spPr>
              <a:xfrm>
                <a:off x="671482" y="3766312"/>
                <a:ext cx="2071702" cy="1285884"/>
              </a:xfrm>
              <a:prstGeom prst="arc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17" name="Arc 116"/>
          <p:cNvSpPr/>
          <p:nvPr/>
        </p:nvSpPr>
        <p:spPr>
          <a:xfrm rot="12621500">
            <a:off x="6516720" y="4329983"/>
            <a:ext cx="477601" cy="379993"/>
          </a:xfrm>
          <a:prstGeom prst="arc">
            <a:avLst>
              <a:gd name="adj1" fmla="val 16200000"/>
              <a:gd name="adj2" fmla="val 5043166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6600836" y="428625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1" name="Group 43"/>
          <p:cNvGrpSpPr/>
          <p:nvPr/>
        </p:nvGrpSpPr>
        <p:grpSpPr>
          <a:xfrm>
            <a:off x="7963667" y="4707304"/>
            <a:ext cx="1740685" cy="790799"/>
            <a:chOff x="742920" y="4429132"/>
            <a:chExt cx="2252565" cy="1019312"/>
          </a:xfrm>
        </p:grpSpPr>
        <p:grpSp>
          <p:nvGrpSpPr>
            <p:cNvPr id="122" name="Group 12"/>
            <p:cNvGrpSpPr/>
            <p:nvPr/>
          </p:nvGrpSpPr>
          <p:grpSpPr>
            <a:xfrm>
              <a:off x="742920" y="4429132"/>
              <a:ext cx="1005839" cy="1588"/>
              <a:chOff x="1242986" y="4643446"/>
              <a:chExt cx="1908948" cy="1588"/>
            </a:xfrm>
          </p:grpSpPr>
          <p:cxnSp>
            <p:nvCxnSpPr>
              <p:cNvPr id="136" name="Straight Arrow Connector 135"/>
              <p:cNvCxnSpPr/>
              <p:nvPr/>
            </p:nvCxnSpPr>
            <p:spPr>
              <a:xfrm>
                <a:off x="1242986" y="4643446"/>
                <a:ext cx="928694" cy="1588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2151802" y="4643446"/>
                <a:ext cx="1000132" cy="1588"/>
              </a:xfrm>
              <a:prstGeom prst="line">
                <a:avLst/>
              </a:prstGeom>
              <a:ln w="15875">
                <a:solidFill>
                  <a:srgbClr val="00B050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" name="Group 13"/>
            <p:cNvGrpSpPr/>
            <p:nvPr/>
          </p:nvGrpSpPr>
          <p:grpSpPr>
            <a:xfrm flipH="1">
              <a:off x="1766661" y="4429132"/>
              <a:ext cx="1005839" cy="1588"/>
              <a:chOff x="1242986" y="4643446"/>
              <a:chExt cx="1908948" cy="1588"/>
            </a:xfrm>
          </p:grpSpPr>
          <p:cxnSp>
            <p:nvCxnSpPr>
              <p:cNvPr id="134" name="Straight Arrow Connector 133"/>
              <p:cNvCxnSpPr/>
              <p:nvPr/>
            </p:nvCxnSpPr>
            <p:spPr>
              <a:xfrm>
                <a:off x="1242986" y="4643446"/>
                <a:ext cx="928694" cy="1588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headEnd type="oval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2151802" y="4643446"/>
                <a:ext cx="1000132" cy="1588"/>
              </a:xfrm>
              <a:prstGeom prst="line">
                <a:avLst/>
              </a:prstGeom>
              <a:ln w="15875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Group 16"/>
            <p:cNvGrpSpPr/>
            <p:nvPr/>
          </p:nvGrpSpPr>
          <p:grpSpPr>
            <a:xfrm rot="5400000">
              <a:off x="1237475" y="4944731"/>
              <a:ext cx="1005839" cy="1588"/>
              <a:chOff x="1242986" y="4643446"/>
              <a:chExt cx="1908948" cy="1588"/>
            </a:xfrm>
          </p:grpSpPr>
          <p:cxnSp>
            <p:nvCxnSpPr>
              <p:cNvPr id="132" name="Straight Arrow Connector 131"/>
              <p:cNvCxnSpPr/>
              <p:nvPr/>
            </p:nvCxnSpPr>
            <p:spPr>
              <a:xfrm>
                <a:off x="1242986" y="4643446"/>
                <a:ext cx="928694" cy="1588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2151802" y="4643446"/>
                <a:ext cx="1000132" cy="1588"/>
              </a:xfrm>
              <a:prstGeom prst="line">
                <a:avLst/>
              </a:prstGeom>
              <a:ln w="15875">
                <a:solidFill>
                  <a:srgbClr val="00B050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21"/>
            <p:cNvGrpSpPr/>
            <p:nvPr/>
          </p:nvGrpSpPr>
          <p:grpSpPr>
            <a:xfrm rot="8128088">
              <a:off x="1532445" y="4933850"/>
              <a:ext cx="1463040" cy="1588"/>
              <a:chOff x="1242986" y="4643446"/>
              <a:chExt cx="1908948" cy="1588"/>
            </a:xfrm>
          </p:grpSpPr>
          <p:cxnSp>
            <p:nvCxnSpPr>
              <p:cNvPr id="130" name="Straight Arrow Connector 129"/>
              <p:cNvCxnSpPr/>
              <p:nvPr/>
            </p:nvCxnSpPr>
            <p:spPr>
              <a:xfrm>
                <a:off x="1242986" y="4643446"/>
                <a:ext cx="928694" cy="1588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2151802" y="4643446"/>
                <a:ext cx="1000132" cy="1588"/>
              </a:xfrm>
              <a:prstGeom prst="line">
                <a:avLst/>
              </a:prstGeom>
              <a:ln w="15875">
                <a:solidFill>
                  <a:srgbClr val="00B050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8" name="TextBox 137"/>
          <p:cNvSpPr txBox="1"/>
          <p:nvPr/>
        </p:nvSpPr>
        <p:spPr>
          <a:xfrm>
            <a:off x="8833427" y="471488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3" name="Group 142"/>
          <p:cNvGrpSpPr/>
          <p:nvPr/>
        </p:nvGrpSpPr>
        <p:grpSpPr>
          <a:xfrm>
            <a:off x="8803610" y="4859794"/>
            <a:ext cx="438567" cy="315400"/>
            <a:chOff x="8803610" y="4859794"/>
            <a:chExt cx="438567" cy="315400"/>
          </a:xfrm>
        </p:grpSpPr>
        <p:cxnSp>
          <p:nvCxnSpPr>
            <p:cNvPr id="140" name="Straight Connector 139"/>
            <p:cNvCxnSpPr/>
            <p:nvPr/>
          </p:nvCxnSpPr>
          <p:spPr>
            <a:xfrm flipH="1">
              <a:off x="8938412" y="4859794"/>
              <a:ext cx="303765" cy="315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rot="16200000" flipV="1">
              <a:off x="8744061" y="4978977"/>
              <a:ext cx="243962" cy="12486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4" name="TextBox 143"/>
          <p:cNvSpPr txBox="1"/>
          <p:nvPr/>
        </p:nvSpPr>
        <p:spPr>
          <a:xfrm>
            <a:off x="2957498" y="564357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Tree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3814754" y="5572140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Fundamental loop, link 1 is called defining link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529398" y="5786454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 -loop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8315348" y="564357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 -loop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2695</TotalTime>
  <Words>963</Words>
  <Application>Microsoft Office PowerPoint</Application>
  <PresentationFormat>Custom</PresentationFormat>
  <Paragraphs>300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CIRCUIT THEORY  GRAPH THEORY</vt:lpstr>
      <vt:lpstr>Slide 2</vt:lpstr>
      <vt:lpstr>GRAPH THEORY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SHS</dc:creator>
  <cp:lastModifiedBy>syed hasan saeed</cp:lastModifiedBy>
  <cp:revision>369</cp:revision>
  <dcterms:created xsi:type="dcterms:W3CDTF">2019-07-24T02:14:50Z</dcterms:created>
  <dcterms:modified xsi:type="dcterms:W3CDTF">2022-09-15T06:21:24Z</dcterms:modified>
</cp:coreProperties>
</file>